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60" r:id="rId2"/>
    <p:sldId id="258" r:id="rId3"/>
    <p:sldId id="297" r:id="rId4"/>
    <p:sldId id="298" r:id="rId5"/>
    <p:sldId id="300" r:id="rId6"/>
    <p:sldId id="308" r:id="rId7"/>
    <p:sldId id="261" r:id="rId8"/>
    <p:sldId id="267" r:id="rId9"/>
    <p:sldId id="269" r:id="rId10"/>
    <p:sldId id="270" r:id="rId11"/>
    <p:sldId id="271" r:id="rId12"/>
    <p:sldId id="299" r:id="rId13"/>
    <p:sldId id="262" r:id="rId14"/>
    <p:sldId id="263" r:id="rId15"/>
    <p:sldId id="301" r:id="rId16"/>
    <p:sldId id="302" r:id="rId17"/>
    <p:sldId id="273" r:id="rId18"/>
    <p:sldId id="303" r:id="rId19"/>
    <p:sldId id="304" r:id="rId20"/>
    <p:sldId id="276" r:id="rId21"/>
    <p:sldId id="277" r:id="rId22"/>
    <p:sldId id="305" r:id="rId23"/>
    <p:sldId id="306" r:id="rId24"/>
    <p:sldId id="318" r:id="rId25"/>
    <p:sldId id="319" r:id="rId26"/>
    <p:sldId id="321" r:id="rId27"/>
    <p:sldId id="320" r:id="rId28"/>
    <p:sldId id="278" r:id="rId29"/>
    <p:sldId id="309" r:id="rId30"/>
    <p:sldId id="310" r:id="rId31"/>
    <p:sldId id="283" r:id="rId32"/>
    <p:sldId id="311" r:id="rId33"/>
    <p:sldId id="312" r:id="rId34"/>
    <p:sldId id="264" r:id="rId35"/>
    <p:sldId id="281" r:id="rId36"/>
    <p:sldId id="307" r:id="rId37"/>
    <p:sldId id="285" r:id="rId38"/>
    <p:sldId id="266" r:id="rId39"/>
    <p:sldId id="286" r:id="rId40"/>
    <p:sldId id="287" r:id="rId41"/>
    <p:sldId id="288" r:id="rId42"/>
    <p:sldId id="265" r:id="rId43"/>
    <p:sldId id="293" r:id="rId44"/>
    <p:sldId id="294" r:id="rId45"/>
    <p:sldId id="313" r:id="rId46"/>
    <p:sldId id="316" r:id="rId47"/>
    <p:sldId id="315" r:id="rId48"/>
    <p:sldId id="317" r:id="rId49"/>
    <p:sldId id="289" r:id="rId5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0C0"/>
    <a:srgbClr val="00B0F0"/>
    <a:srgbClr val="000000"/>
    <a:srgbClr val="232323"/>
    <a:srgbClr val="336181"/>
    <a:srgbClr val="0082B3"/>
    <a:srgbClr val="702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3" autoAdjust="0"/>
    <p:restoredTop sz="90608" autoAdjust="0"/>
  </p:normalViewPr>
  <p:slideViewPr>
    <p:cSldViewPr>
      <p:cViewPr varScale="1">
        <p:scale>
          <a:sx n="68" d="100"/>
          <a:sy n="68" d="100"/>
        </p:scale>
        <p:origin x="156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3C4BABF3-F26A-483D-A0B8-B3722B0FAF21}" type="datetimeFigureOut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39B16660-B159-4B18-B580-2921AA1C4B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329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EA3B1D3A-BB4F-48E8-884D-DFD4CFE94869}" type="datetimeFigureOut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7722F7A7-7E60-41DE-8F3C-8C7554732B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3800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1725AF0-BB9D-407B-B145-CBC7DF2E970E}" type="slidenum">
              <a:rPr lang="zh-CN" altLang="en-US" smtClean="0"/>
              <a:pPr eaLnBrk="1" hangingPunct="1"/>
              <a:t>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972920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协同开发</a:t>
            </a:r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F58E7F7-6B83-4A32-990D-721F3E8CF3C2}" type="slidenum">
              <a:rPr lang="zh-CN" altLang="en-US" smtClean="0"/>
              <a:pPr eaLnBrk="1" hangingPunct="1"/>
              <a:t>10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608518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权限管理</a:t>
            </a:r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224DF87-29D6-42EA-94A4-19DC6F8B5042}" type="slidenum">
              <a:rPr lang="zh-CN" altLang="en-US" smtClean="0"/>
              <a:pPr eaLnBrk="1" hangingPunct="1"/>
              <a:t>11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762535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权限管理</a:t>
            </a:r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224DF87-29D6-42EA-94A4-19DC6F8B5042}" type="slidenum">
              <a:rPr lang="zh-CN" altLang="en-US" smtClean="0"/>
              <a:pPr eaLnBrk="1" hangingPunct="1"/>
              <a:t>12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074024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6118D67C-6431-4FD6-ABDA-6DDB0A8AC327}" type="slidenum">
              <a:rPr lang="zh-CN" altLang="en-US" smtClean="0"/>
              <a:pPr eaLnBrk="1" hangingPunct="1"/>
              <a:t>13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891990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TortoiseSVN </a:t>
            </a:r>
            <a:r>
              <a:rPr lang="zh-CN" altLang="en-US" smtClean="0"/>
              <a:t>是 </a:t>
            </a:r>
            <a:r>
              <a:rPr lang="en-US" altLang="zh-CN" smtClean="0"/>
              <a:t>Subversion </a:t>
            </a:r>
            <a:r>
              <a:rPr lang="zh-CN" altLang="en-US" smtClean="0"/>
              <a:t>版本控制系统的一个免费开源客户端，项目组对</a:t>
            </a:r>
            <a:r>
              <a:rPr lang="en-US" altLang="zh-CN" smtClean="0"/>
              <a:t>svn</a:t>
            </a:r>
            <a:r>
              <a:rPr lang="zh-CN" altLang="en-US" smtClean="0"/>
              <a:t>的使用主要指对</a:t>
            </a:r>
            <a:r>
              <a:rPr lang="en-US" altLang="zh-CN" smtClean="0"/>
              <a:t>TortoiseSVN</a:t>
            </a:r>
            <a:r>
              <a:rPr lang="zh-CN" altLang="en-US" smtClean="0"/>
              <a:t>的使用。</a:t>
            </a:r>
            <a:endParaRPr lang="en-US" altLang="zh-CN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1F7D870-E594-4D7C-BFEE-69B874231745}" type="slidenum">
              <a:rPr lang="zh-CN" altLang="en-US" smtClean="0"/>
              <a:pPr eaLnBrk="1" hangingPunct="1"/>
              <a:t>14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319866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1F7D870-E594-4D7C-BFEE-69B874231745}" type="slidenum">
              <a:rPr lang="zh-CN" altLang="en-US" smtClean="0"/>
              <a:pPr eaLnBrk="1" hangingPunct="1"/>
              <a:t>15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622110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1F7D870-E594-4D7C-BFEE-69B874231745}" type="slidenum">
              <a:rPr lang="zh-CN" altLang="en-US" smtClean="0"/>
              <a:pPr eaLnBrk="1" hangingPunct="1"/>
              <a:t>16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882689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和下载的区别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22F7A7-7E60-41DE-8F3C-8C7554732B27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981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98C2DF53-7067-49E1-B060-327FC99332BD}" type="slidenum">
              <a:rPr lang="zh-CN" altLang="en-US" smtClean="0"/>
              <a:pPr eaLnBrk="1" hangingPunct="1"/>
              <a:t>33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406725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6ED5ACA-DC02-41F1-9F7B-60E7749AAAEC}" type="slidenum">
              <a:rPr lang="zh-CN" altLang="en-US" smtClean="0"/>
              <a:pPr eaLnBrk="1" hangingPunct="1"/>
              <a:t>34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284287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1CE6649-FA3E-4974-B039-142B27F7C51A}" type="slidenum">
              <a:rPr lang="zh-CN" altLang="en-US" smtClean="0"/>
              <a:pPr eaLnBrk="1" hangingPunct="1"/>
              <a:t>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267984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2743FC21-F8C0-4720-9EAD-B2894A77B640}" type="slidenum">
              <a:rPr lang="zh-CN" altLang="en-US" smtClean="0"/>
              <a:pPr eaLnBrk="1" hangingPunct="1"/>
              <a:t>35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345792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2743FC21-F8C0-4720-9EAD-B2894A77B640}" type="slidenum">
              <a:rPr lang="zh-CN" altLang="en-US" smtClean="0"/>
              <a:pPr eaLnBrk="1" hangingPunct="1"/>
              <a:t>36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676803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B1AABDE-50D3-42FE-B91A-3D5EEDE85AFC}" type="slidenum">
              <a:rPr lang="zh-CN" altLang="en-US" smtClean="0"/>
              <a:pPr eaLnBrk="1" hangingPunct="1"/>
              <a:t>37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147863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截图给我们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A25D37FF-1963-4C09-8E92-AA23BE29B4D2}" type="slidenum">
              <a:rPr lang="zh-CN" altLang="en-US" smtClean="0"/>
              <a:pPr eaLnBrk="1" hangingPunct="1"/>
              <a:t>38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53011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截图给我们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0078307-CB6F-4C06-A0BA-3E607508B7A5}" type="slidenum">
              <a:rPr lang="zh-CN" altLang="en-US" smtClean="0"/>
              <a:pPr eaLnBrk="1" hangingPunct="1"/>
              <a:t>39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638263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截图给我们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72EF67D-AD0B-419D-BA82-C89EECE6BCF9}" type="slidenum">
              <a:rPr lang="zh-CN" altLang="en-US" smtClean="0"/>
              <a:pPr eaLnBrk="1" hangingPunct="1"/>
              <a:t>40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8171523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截图给我们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E0BE1D19-B71D-499A-A8E2-E47D06FFCCEE}" type="slidenum">
              <a:rPr lang="zh-CN" altLang="en-US" smtClean="0"/>
              <a:pPr eaLnBrk="1" hangingPunct="1"/>
              <a:t>41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768067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还是截图给我们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520421E-950B-4186-BB69-AFCAD765FB0A}" type="slidenum">
              <a:rPr lang="zh-CN" altLang="en-US" smtClean="0"/>
              <a:pPr eaLnBrk="1" hangingPunct="1"/>
              <a:t>42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9540178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还是截图给我们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A75911DD-B5CE-4DCF-B81B-E1D6E1D9C001}" type="slidenum">
              <a:rPr lang="zh-CN" altLang="en-US" smtClean="0"/>
              <a:pPr eaLnBrk="1" hangingPunct="1"/>
              <a:t>43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551532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还是截图给我们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4F9E58-B81B-4C7B-9344-03B74241112B}" type="slidenum">
              <a:rPr lang="zh-CN" altLang="en-US" smtClean="0"/>
              <a:pPr eaLnBrk="1" hangingPunct="1"/>
              <a:t>44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218230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更多模板、视频教程：</a:t>
            </a:r>
            <a:r>
              <a:rPr lang="en-US" altLang="zh-CN" dirty="0" smtClean="0"/>
              <a:t>http://www.mysoeasy.com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62C17009-0290-4345-A6B2-FA479788A3F1}" type="slidenum">
              <a:rPr lang="zh-CN" altLang="en-US" smtClean="0"/>
              <a:pPr eaLnBrk="1" hangingPunct="1"/>
              <a:t>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767660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还是截图给我们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4F9E58-B81B-4C7B-9344-03B74241112B}" type="slidenum">
              <a:rPr lang="zh-CN" altLang="en-US" smtClean="0"/>
              <a:pPr eaLnBrk="1" hangingPunct="1"/>
              <a:t>45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3873966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还是截图给我们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4F9E58-B81B-4C7B-9344-03B74241112B}" type="slidenum">
              <a:rPr lang="zh-CN" altLang="en-US" smtClean="0"/>
              <a:pPr eaLnBrk="1" hangingPunct="1"/>
              <a:t>46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7196161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还是截图给我们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4F9E58-B81B-4C7B-9344-03B74241112B}" type="slidenum">
              <a:rPr lang="zh-CN" altLang="en-US" smtClean="0"/>
              <a:pPr eaLnBrk="1" hangingPunct="1"/>
              <a:t>47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2824581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84F9E58-B81B-4C7B-9344-03B74241112B}" type="slidenum">
              <a:rPr lang="zh-CN" altLang="en-US" smtClean="0"/>
              <a:pPr eaLnBrk="1" hangingPunct="1"/>
              <a:t>48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1888068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614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5002FF40-0960-4532-B0EB-066CF016E2E7}" type="slidenum">
              <a:rPr lang="zh-CN" altLang="en-US" smtClean="0"/>
              <a:pPr eaLnBrk="1" hangingPunct="1"/>
              <a:t>49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281441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我们存储的数据是以版本库的形式记录在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SVN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上的，比如，新项目立项了，我们要往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SVN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上放代码，放项目文档，那么首先要在总库下建立该项目的版本库，按照目前公司通用的目录结构：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Branches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，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Tags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，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Trunk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，或者工程类的按照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management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，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business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，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study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，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engineering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，</a:t>
            </a:r>
            <a:r>
              <a:rPr lang="en-US" altLang="zh-CN" dirty="0" err="1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cr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 manage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的目录建库，这个目录下还有对应的二级目录也是一并建好的，这样代码放在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branches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下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source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里，项目立项书放在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trunk-project-management-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立项结项里，都有统一的地址，项目组成员和其他人，比如我们配置管理员，就能很容易找到每个项目的相应资料。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23EF0C88-5F86-416F-AEBC-31AFC5D13133}" type="slidenum">
              <a:rPr lang="zh-CN" altLang="en-US" smtClean="0"/>
              <a:pPr eaLnBrk="1" hangingPunct="1"/>
              <a:t>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889891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23EF0C88-5F86-416F-AEBC-31AFC5D13133}" type="slidenum">
              <a:rPr lang="zh-CN" altLang="en-US" smtClean="0"/>
              <a:pPr eaLnBrk="1" hangingPunct="1"/>
              <a:t>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595648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微软雅黑" pitchFamily="34" charset="-122"/>
              </a:rPr>
              <a:t>演示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23EF0C88-5F86-416F-AEBC-31AFC5D13133}" type="slidenum">
              <a:rPr lang="zh-CN" altLang="en-US" smtClean="0"/>
              <a:pPr eaLnBrk="1" hangingPunct="1"/>
              <a:t>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920929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更多模板、视频教程：</a:t>
            </a:r>
            <a:r>
              <a:rPr lang="en-US" altLang="zh-CN" dirty="0" smtClean="0"/>
              <a:t>http://www.mysoeasy.com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28BE55C-4CED-43D2-B7CE-B3F88C0E8EDB}" type="slidenum">
              <a:rPr lang="zh-CN" altLang="en-US" smtClean="0"/>
              <a:pPr eaLnBrk="1" hangingPunct="1"/>
              <a:t>7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651055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备份代码</a:t>
            </a:r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B1CC0BE-3B00-4BBB-B754-66BDB67B611B}" type="slidenum">
              <a:rPr lang="zh-CN" altLang="en-US" smtClean="0"/>
              <a:pPr eaLnBrk="1" hangingPunct="1"/>
              <a:t>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570008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查看历史</a:t>
            </a:r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ED31E3F-34DD-4859-8EBF-FCADC72D7026}" type="slidenum">
              <a:rPr lang="zh-CN" altLang="en-US" smtClean="0"/>
              <a:pPr eaLnBrk="1" hangingPunct="1"/>
              <a:t>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70052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" y="-4763"/>
            <a:ext cx="9070975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3860800"/>
            <a:ext cx="377825" cy="576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矩形 5"/>
          <p:cNvSpPr/>
          <p:nvPr userDrawn="1"/>
        </p:nvSpPr>
        <p:spPr>
          <a:xfrm>
            <a:off x="457200" y="4149725"/>
            <a:ext cx="514350" cy="431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矩形 6"/>
          <p:cNvSpPr/>
          <p:nvPr userDrawn="1"/>
        </p:nvSpPr>
        <p:spPr>
          <a:xfrm>
            <a:off x="4932363" y="5516563"/>
            <a:ext cx="257175" cy="215900"/>
          </a:xfrm>
          <a:prstGeom prst="rect">
            <a:avLst/>
          </a:prstGeom>
          <a:solidFill>
            <a:srgbClr val="0070C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矩形 7"/>
          <p:cNvSpPr/>
          <p:nvPr userDrawn="1"/>
        </p:nvSpPr>
        <p:spPr>
          <a:xfrm>
            <a:off x="5189538" y="5300663"/>
            <a:ext cx="257175" cy="215900"/>
          </a:xfrm>
          <a:prstGeom prst="rect">
            <a:avLst/>
          </a:prstGeom>
          <a:solidFill>
            <a:srgbClr val="00B0F0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7" descr="C:\Users\llle\Desktop\图片1_副本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50" y="392113"/>
            <a:ext cx="313372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1520" y="4365104"/>
            <a:ext cx="6336704" cy="864096"/>
          </a:xfrm>
          <a:noFill/>
          <a:ln>
            <a:noFill/>
          </a:ln>
          <a:extLst/>
        </p:spPr>
        <p:txBody>
          <a:bodyPr anchor="b"/>
          <a:lstStyle>
            <a:lvl1pPr algn="ctr">
              <a:defRPr lang="zh-CN" altLang="en-US" sz="4400" b="1" dirty="0" smtClean="0">
                <a:solidFill>
                  <a:sysClr val="windowText" lastClr="000000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3647" y="5229200"/>
            <a:ext cx="3816424" cy="288031"/>
          </a:xfrm>
          <a:prstGeom prst="roundRect">
            <a:avLst>
              <a:gd name="adj" fmla="val 50000"/>
            </a:avLst>
          </a:prstGeom>
          <a:noFill/>
          <a:ln w="28575">
            <a:noFill/>
          </a:ln>
          <a:effectLst/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en-US" sz="1200" smtClean="0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60046745"/>
      </p:ext>
    </p:extLst>
  </p:cSld>
  <p:clrMapOvr>
    <a:masterClrMapping/>
  </p:clrMapOvr>
  <p:transition spd="slow">
    <p:wheel spokes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F05C3-7110-44AD-B4F0-70E70AC7D579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548EC-1A50-4CEF-9B3E-A2BBAB19924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392031"/>
      </p:ext>
    </p:extLst>
  </p:cSld>
  <p:clrMapOvr>
    <a:masterClrMapping/>
  </p:clrMapOvr>
  <p:transition spd="slow">
    <p:wheel spokes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112BE5-83C0-4D1D-B0E9-016668E5DC51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BB435-8000-4F75-97D1-9724227D38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036760"/>
      </p:ext>
    </p:extLst>
  </p:cSld>
  <p:clrMapOvr>
    <a:masterClrMapping/>
  </p:clrMapOvr>
  <p:transition spd="slow">
    <p:wheel spokes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88496"/>
            <a:ext cx="5976664" cy="504056"/>
          </a:xfrm>
        </p:spPr>
        <p:txBody>
          <a:bodyPr/>
          <a:lstStyle>
            <a:lvl1pPr algn="l" rt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520" y="692696"/>
            <a:ext cx="8208912" cy="590465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4A9EA-8B75-4791-9A70-271C9C63252D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14D024-B36E-42C2-A990-682B687248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031239"/>
      </p:ext>
    </p:extLst>
  </p:cSld>
  <p:clrMapOvr>
    <a:masterClrMapping/>
  </p:clrMapOvr>
  <p:transition spd="slow">
    <p:wheel spokes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" b="673"/>
          <a:stretch>
            <a:fillRect/>
          </a:stretch>
        </p:blipFill>
        <p:spPr bwMode="auto">
          <a:xfrm>
            <a:off x="109538" y="9525"/>
            <a:ext cx="9034462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>
            <a:off x="1377950" y="2062163"/>
            <a:ext cx="379413" cy="57626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矩形 6"/>
          <p:cNvSpPr/>
          <p:nvPr userDrawn="1"/>
        </p:nvSpPr>
        <p:spPr>
          <a:xfrm>
            <a:off x="1835150" y="2349500"/>
            <a:ext cx="514350" cy="4333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矩形 7"/>
          <p:cNvSpPr/>
          <p:nvPr userDrawn="1"/>
        </p:nvSpPr>
        <p:spPr>
          <a:xfrm>
            <a:off x="5641975" y="3860800"/>
            <a:ext cx="257175" cy="215900"/>
          </a:xfrm>
          <a:prstGeom prst="rect">
            <a:avLst/>
          </a:prstGeom>
          <a:solidFill>
            <a:srgbClr val="0070C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矩形 8"/>
          <p:cNvSpPr/>
          <p:nvPr userDrawn="1"/>
        </p:nvSpPr>
        <p:spPr>
          <a:xfrm>
            <a:off x="5899150" y="3646488"/>
            <a:ext cx="257175" cy="215900"/>
          </a:xfrm>
          <a:prstGeom prst="rect">
            <a:avLst/>
          </a:prstGeom>
          <a:solidFill>
            <a:srgbClr val="00B0F0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7" descr="C:\Users\llle\Desktop\图片1_副本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44450"/>
            <a:ext cx="2160588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1681" y="2782271"/>
            <a:ext cx="5400599" cy="678284"/>
          </a:xfrm>
          <a:noFill/>
          <a:ln>
            <a:noFill/>
          </a:ln>
          <a:extLst/>
        </p:spPr>
        <p:txBody>
          <a:bodyPr/>
          <a:lstStyle>
            <a:lvl1pPr algn="ctr">
              <a:defRPr lang="zh-CN" altLang="en-US" sz="4400" dirty="0"/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55777" y="3430343"/>
            <a:ext cx="3456384" cy="335532"/>
          </a:xfrm>
          <a:prstGeom prst="roundRect">
            <a:avLst>
              <a:gd name="adj" fmla="val 50000"/>
            </a:avLst>
          </a:prstGeom>
          <a:noFill/>
          <a:effectLst/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文本占位符 2"/>
          <p:cNvSpPr>
            <a:spLocks noGrp="1"/>
          </p:cNvSpPr>
          <p:nvPr>
            <p:ph idx="13"/>
          </p:nvPr>
        </p:nvSpPr>
        <p:spPr bwMode="auto">
          <a:xfrm>
            <a:off x="250825" y="908050"/>
            <a:ext cx="7921625" cy="57610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lvl="0"/>
            <a:r>
              <a:rPr lang="en-US" altLang="zh-CN" noProof="0" smtClean="0"/>
              <a:t>Click here to edit Master text styles</a:t>
            </a:r>
          </a:p>
          <a:p>
            <a:pPr lvl="1"/>
            <a:r>
              <a:rPr lang="en-US" altLang="zh-CN" noProof="0" smtClean="0"/>
              <a:t>Second level</a:t>
            </a:r>
            <a:endParaRPr lang="zh-CN" altLang="en-US" noProof="0" smtClean="0"/>
          </a:p>
          <a:p>
            <a:pPr lvl="2"/>
            <a:r>
              <a:rPr lang="en-US" altLang="zh-CN" noProof="0" smtClean="0"/>
              <a:t>Third  level</a:t>
            </a:r>
          </a:p>
          <a:p>
            <a:pPr lvl="3"/>
            <a:r>
              <a:rPr lang="en-US" altLang="zh-CN" noProof="0" smtClean="0"/>
              <a:t>Fourth  level</a:t>
            </a:r>
            <a:endParaRPr lang="zh-CN" altLang="en-US" noProof="0" smtClean="0"/>
          </a:p>
          <a:p>
            <a:pPr lvl="4"/>
            <a:r>
              <a:rPr lang="en-US" altLang="zh-CN" noProof="0" smtClean="0"/>
              <a:t>Fifth  level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F9A64D-0010-443E-ABB3-6E12A968655C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F17FE5-B532-4F02-B960-9DE8AF984B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201957"/>
      </p:ext>
    </p:extLst>
  </p:cSld>
  <p:clrMapOvr>
    <a:masterClrMapping/>
  </p:clrMapOvr>
  <p:transition spd="slow">
    <p:wheel spokes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8720"/>
            <a:ext cx="4038600" cy="521744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8720"/>
            <a:ext cx="4038600" cy="521744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AB6AA2-5B18-46CB-85D4-6C0211136390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7BB096-567C-4922-A2DA-66E681B612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960761"/>
      </p:ext>
    </p:extLst>
  </p:cSld>
  <p:clrMapOvr>
    <a:masterClrMapping/>
  </p:clrMapOvr>
  <p:transition spd="slow">
    <p:wheel spokes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FD38F-DF60-4827-AC58-A889C4E0DECB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B4651-5A8A-4938-B65C-441EABF555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471766"/>
      </p:ext>
    </p:extLst>
  </p:cSld>
  <p:clrMapOvr>
    <a:masterClrMapping/>
  </p:clrMapOvr>
  <p:transition spd="slow">
    <p:wheel spokes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11E26-3ADE-4530-A531-B75FB907D53D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B1EE03-A940-48AC-96F1-8FE57C652C6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45001"/>
      </p:ext>
    </p:extLst>
  </p:cSld>
  <p:clrMapOvr>
    <a:masterClrMapping/>
  </p:clrMapOvr>
  <p:transition spd="slow">
    <p:wheel spokes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1A288D-769C-4D1A-B8E2-C0D8D33B8671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5CDAAD-FAF5-4209-B735-51519B461C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796999"/>
      </p:ext>
    </p:extLst>
  </p:cSld>
  <p:clrMapOvr>
    <a:masterClrMapping/>
  </p:clrMapOvr>
  <p:transition spd="slow">
    <p:wheel spokes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A5220A-8870-4B7E-9FF4-6FC48D368DCA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9D7012-BEB4-4CA0-A1EC-A6DB4EA00E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913609"/>
      </p:ext>
    </p:extLst>
  </p:cSld>
  <p:clrMapOvr>
    <a:masterClrMapping/>
  </p:clrMapOvr>
  <p:transition spd="slow">
    <p:wheel spokes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F32A04-136E-4625-B874-7BF3B203D99C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B1B11-48B7-4F9D-8395-C3C429187E0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82629"/>
      </p:ext>
    </p:extLst>
  </p:cSld>
  <p:clrMapOvr>
    <a:masterClrMapping/>
  </p:clrMapOvr>
  <p:transition spd="slow">
    <p:wheel spokes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" b="673"/>
          <a:stretch>
            <a:fillRect/>
          </a:stretch>
        </p:blipFill>
        <p:spPr bwMode="auto">
          <a:xfrm>
            <a:off x="109538" y="9525"/>
            <a:ext cx="9034462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E2A7DDA-C724-40BE-A01F-7B16B6606E97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9944F19-5F0E-46B2-B04C-C0E301D974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50825" y="908050"/>
            <a:ext cx="7921625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here to edit Master text styles</a:t>
            </a:r>
          </a:p>
          <a:p>
            <a:pPr lvl="1"/>
            <a:r>
              <a:rPr lang="en-US" altLang="zh-CN" smtClean="0"/>
              <a:t>Second level</a:t>
            </a:r>
            <a:endParaRPr lang="zh-CN" altLang="en-US" smtClean="0"/>
          </a:p>
          <a:p>
            <a:pPr lvl="2"/>
            <a:r>
              <a:rPr lang="en-US" altLang="zh-CN" smtClean="0"/>
              <a:t>Third  level</a:t>
            </a:r>
          </a:p>
          <a:p>
            <a:pPr lvl="3"/>
            <a:r>
              <a:rPr lang="en-US" altLang="zh-CN" smtClean="0"/>
              <a:t>Fourth  level</a:t>
            </a:r>
            <a:endParaRPr lang="zh-CN" altLang="en-US" smtClean="0"/>
          </a:p>
          <a:p>
            <a:pPr lvl="4"/>
            <a:r>
              <a:rPr lang="en-US" altLang="zh-CN" smtClean="0"/>
              <a:t>Fifth  level</a:t>
            </a:r>
          </a:p>
        </p:txBody>
      </p:sp>
      <p:grpSp>
        <p:nvGrpSpPr>
          <p:cNvPr id="1031" name="组合 6"/>
          <p:cNvGrpSpPr>
            <a:grpSpLocks/>
          </p:cNvGrpSpPr>
          <p:nvPr/>
        </p:nvGrpSpPr>
        <p:grpSpPr bwMode="auto">
          <a:xfrm>
            <a:off x="-12700" y="0"/>
            <a:ext cx="642938" cy="476250"/>
            <a:chOff x="0" y="3861048"/>
            <a:chExt cx="971600" cy="720080"/>
          </a:xfrm>
        </p:grpSpPr>
        <p:sp>
          <p:nvSpPr>
            <p:cNvPr id="9" name="矩形 8"/>
            <p:cNvSpPr/>
            <p:nvPr userDrawn="1"/>
          </p:nvSpPr>
          <p:spPr>
            <a:xfrm>
              <a:off x="0" y="3861048"/>
              <a:ext cx="379044" cy="57606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458212" y="4149080"/>
              <a:ext cx="513388" cy="4320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032" name="标题占位符 1"/>
          <p:cNvSpPr>
            <a:spLocks noGrp="1"/>
          </p:cNvSpPr>
          <p:nvPr>
            <p:ph type="title"/>
          </p:nvPr>
        </p:nvSpPr>
        <p:spPr bwMode="auto">
          <a:xfrm>
            <a:off x="611188" y="44450"/>
            <a:ext cx="63658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here to edit Master text style</a:t>
            </a:r>
          </a:p>
        </p:txBody>
      </p:sp>
      <p:pic>
        <p:nvPicPr>
          <p:cNvPr id="1033" name="Picture 7" descr="C:\Users\llle\Desktop\图片1_副本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44450"/>
            <a:ext cx="2160588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05" r:id="rId2"/>
    <p:sldLayoutId id="214748381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ransition spd="slow">
    <p:wheel spokes="1"/>
  </p:transition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zh-CN" altLang="en-US" sz="2400" b="1" kern="1200" dirty="0">
          <a:solidFill>
            <a:srgbClr val="000000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微软雅黑" pitchFamily="34" charset="-122"/>
          <a:ea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000000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Font typeface="Arial" charset="0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Font typeface="Arial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Font typeface="Arial" charset="0"/>
        <a:defRPr sz="1200" kern="1200">
          <a:solidFill>
            <a:srgbClr val="000000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Font typeface="Arial" charset="0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llle@iflytek.com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file:///\\share.iflytek.com\Download\SVN\1.8.4&#65288;&#36866;&#29992;&#20110;win32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file:///\\share.iflytek.com\Download\SVN\1.8.1&#65288;&#36866;&#29992;&#20110;win64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microsoft.com/office/2007/relationships/hdphoto" Target="../media/hdphoto2.wdp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&#36719;&#20214;&#31867;&#65306;&#36890;&#29992;&#30446;&#24405;&#32467;&#26500;/&#36719;&#20214;&#31867;&#65306;&#36890;&#29992;&#30446;&#24405;&#32467;&#26500;/SVN&#24211;&#30446;&#24405;&#32467;&#26500;&#35828;&#26126;.docx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4.wmf"/><Relationship Id="rId5" Type="http://schemas.openxmlformats.org/officeDocument/2006/relationships/package" Target="../embeddings/Microsoft_Word___1.docx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file:///\\share.iflytek.com\Download\SVN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zh-cn/download/confirmation.aspx?id=848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75.168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hyperlink" Target="http://192.168.75.167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7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Word___2.docx"/><Relationship Id="rId5" Type="http://schemas.openxmlformats.org/officeDocument/2006/relationships/oleObject" Target="../embeddings/oleObject3.bin"/><Relationship Id="rId4" Type="http://schemas.openxmlformats.org/officeDocument/2006/relationships/hyperlink" Target="mailto:scm@iflytek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3"/>
          <p:cNvSpPr>
            <a:spLocks noGrp="1"/>
          </p:cNvSpPr>
          <p:nvPr>
            <p:ph type="ctrTitle"/>
          </p:nvPr>
        </p:nvSpPr>
        <p:spPr>
          <a:xfrm>
            <a:off x="900113" y="3860800"/>
            <a:ext cx="3743325" cy="863600"/>
          </a:xfrm>
        </p:spPr>
        <p:txBody>
          <a:bodyPr/>
          <a:lstStyle/>
          <a:p>
            <a:r>
              <a:rPr lang="en-US" altLang="zh-CN" sz="4000">
                <a:solidFill>
                  <a:srgbClr val="000000"/>
                </a:solidFill>
              </a:rPr>
              <a:t>SVN</a:t>
            </a:r>
            <a:r>
              <a:rPr sz="4000">
                <a:solidFill>
                  <a:srgbClr val="000000"/>
                </a:solidFill>
              </a:rPr>
              <a:t>基础</a:t>
            </a:r>
          </a:p>
        </p:txBody>
      </p:sp>
      <p:pic>
        <p:nvPicPr>
          <p:cNvPr id="4099" name="Picture 5" descr="http://download.ithome.com.tw/uploads/icon/201203281729354f72d9ff54e9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57563"/>
            <a:ext cx="9525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7" descr="C:\Users\llle\Desktop\图片1_副本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50" y="392113"/>
            <a:ext cx="313372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0" y="5961474"/>
            <a:ext cx="38164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华文隶书" pitchFamily="2" charset="-122"/>
                <a:ea typeface="华文隶书" pitchFamily="2" charset="-122"/>
                <a:cs typeface="Arial" pitchFamily="34" charset="0"/>
              </a:rPr>
              <a:t>乐露露</a:t>
            </a:r>
            <a:r>
              <a:rPr lang="en-US" altLang="zh-CN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华文隶书" pitchFamily="2" charset="-122"/>
                <a:ea typeface="华文隶书" pitchFamily="2" charset="-122"/>
                <a:cs typeface="Arial" pitchFamily="34" charset="0"/>
              </a:rPr>
              <a:t>       </a:t>
            </a:r>
            <a:r>
              <a:rPr lang="en-US" altLang="zh-CN" sz="20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华文隶书" pitchFamily="2" charset="-122"/>
                <a:ea typeface="华文隶书" pitchFamily="2" charset="-122"/>
                <a:cs typeface="Arial" pitchFamily="34" charset="0"/>
                <a:hlinkClick r:id="rId5"/>
              </a:rPr>
              <a:t>llle@iflytek.com</a:t>
            </a:r>
            <a:endParaRPr lang="en-US" altLang="zh-CN" sz="2000" dirty="0" smtClean="0">
              <a:solidFill>
                <a:schemeClr val="tx1">
                  <a:lumMod val="90000"/>
                  <a:lumOff val="10000"/>
                </a:schemeClr>
              </a:solidFill>
              <a:latin typeface="华文隶书" pitchFamily="2" charset="-122"/>
              <a:ea typeface="华文隶书" pitchFamily="2" charset="-122"/>
              <a:cs typeface="Arial" pitchFamily="34" charset="0"/>
            </a:endParaRPr>
          </a:p>
          <a:p>
            <a:pPr algn="ctr">
              <a:defRPr/>
            </a:pPr>
            <a:r>
              <a:rPr lang="zh-CN" altLang="en-US" sz="20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华文隶书" pitchFamily="2" charset="-122"/>
                <a:ea typeface="华文隶书" pitchFamily="2" charset="-122"/>
                <a:cs typeface="Arial" pitchFamily="34" charset="0"/>
              </a:rPr>
              <a:t>技术委员会办公室  配置管理组</a:t>
            </a:r>
            <a:endParaRPr lang="zh-CN" altLang="en-US" sz="2000" dirty="0">
              <a:solidFill>
                <a:schemeClr val="tx1">
                  <a:lumMod val="90000"/>
                  <a:lumOff val="10000"/>
                </a:schemeClr>
              </a:solidFill>
              <a:latin typeface="华文隶书" pitchFamily="2" charset="-122"/>
              <a:ea typeface="华文隶书" pitchFamily="2" charset="-122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sz="2800" dirty="0" smtClean="0"/>
              <a:t>从前，有群</a:t>
            </a:r>
            <a:r>
              <a:rPr lang="zh-CN" altLang="en-US" sz="2800" dirty="0"/>
              <a:t>程序员</a:t>
            </a:r>
            <a:r>
              <a:rPr lang="en-US" altLang="zh-CN" sz="2800" dirty="0" smtClean="0"/>
              <a:t>…</a:t>
            </a:r>
            <a:endParaRPr sz="2800" dirty="0" smtClean="0"/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54127"/>
            <a:ext cx="862013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522" y="5483002"/>
            <a:ext cx="86201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959" y="5483002"/>
            <a:ext cx="862013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709" y="3268439"/>
            <a:ext cx="862013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959" y="1196752"/>
            <a:ext cx="862013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47" y="1196752"/>
            <a:ext cx="86201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曲线连接符 19"/>
          <p:cNvCxnSpPr/>
          <p:nvPr/>
        </p:nvCxnSpPr>
        <p:spPr bwMode="auto">
          <a:xfrm>
            <a:off x="1827709" y="3554189"/>
            <a:ext cx="4572000" cy="171450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" name="组合 23"/>
          <p:cNvGrpSpPr>
            <a:grpSpLocks/>
          </p:cNvGrpSpPr>
          <p:nvPr/>
        </p:nvGrpSpPr>
        <p:grpSpPr bwMode="auto">
          <a:xfrm>
            <a:off x="2899272" y="3339877"/>
            <a:ext cx="1439862" cy="523875"/>
            <a:chOff x="2285984" y="3214686"/>
            <a:chExt cx="1439747" cy="523878"/>
          </a:xfrm>
        </p:grpSpPr>
        <p:pic>
          <p:nvPicPr>
            <p:cNvPr id="12342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984" y="3214686"/>
              <a:ext cx="654848" cy="523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43" name="TextBox 21"/>
            <p:cNvSpPr txBox="1">
              <a:spLocks noChangeArrowheads="1"/>
            </p:cNvSpPr>
            <p:nvPr/>
          </p:nvSpPr>
          <p:spPr bwMode="auto">
            <a:xfrm>
              <a:off x="2786050" y="3286124"/>
              <a:ext cx="939681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/>
                <a:t>code.c</a:t>
              </a:r>
              <a:endParaRPr lang="zh-CN" altLang="en-US"/>
            </a:p>
          </p:txBody>
        </p:sp>
      </p:grpSp>
      <p:cxnSp>
        <p:nvCxnSpPr>
          <p:cNvPr id="26" name="曲线连接符 25"/>
          <p:cNvCxnSpPr/>
          <p:nvPr/>
        </p:nvCxnSpPr>
        <p:spPr bwMode="auto">
          <a:xfrm rot="5400000" flipH="1" flipV="1">
            <a:off x="1750715" y="2118296"/>
            <a:ext cx="1370013" cy="1358900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" name="组合 27"/>
          <p:cNvGrpSpPr>
            <a:grpSpLocks/>
          </p:cNvGrpSpPr>
          <p:nvPr/>
        </p:nvGrpSpPr>
        <p:grpSpPr bwMode="auto">
          <a:xfrm rot="-1873301">
            <a:off x="1716584" y="2531839"/>
            <a:ext cx="1439863" cy="523875"/>
            <a:chOff x="2285984" y="3214686"/>
            <a:chExt cx="1439747" cy="523878"/>
          </a:xfrm>
        </p:grpSpPr>
        <p:pic>
          <p:nvPicPr>
            <p:cNvPr id="12340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984" y="3214686"/>
              <a:ext cx="654848" cy="523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41" name="TextBox 29"/>
            <p:cNvSpPr txBox="1">
              <a:spLocks noChangeArrowheads="1"/>
            </p:cNvSpPr>
            <p:nvPr/>
          </p:nvSpPr>
          <p:spPr bwMode="auto">
            <a:xfrm>
              <a:off x="2786050" y="3286124"/>
              <a:ext cx="939681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/>
                <a:t>code.c</a:t>
              </a:r>
              <a:endParaRPr lang="zh-CN" altLang="en-US"/>
            </a:p>
          </p:txBody>
        </p:sp>
      </p:grpSp>
      <p:cxnSp>
        <p:nvCxnSpPr>
          <p:cNvPr id="32" name="曲线连接符 31"/>
          <p:cNvCxnSpPr/>
          <p:nvPr/>
        </p:nvCxnSpPr>
        <p:spPr bwMode="auto">
          <a:xfrm flipV="1">
            <a:off x="1689597" y="2112739"/>
            <a:ext cx="3498850" cy="1398588"/>
          </a:xfrm>
          <a:prstGeom prst="curvedConnector2">
            <a:avLst/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4" name="组合 35"/>
          <p:cNvGrpSpPr>
            <a:grpSpLocks/>
          </p:cNvGrpSpPr>
          <p:nvPr/>
        </p:nvGrpSpPr>
        <p:grpSpPr bwMode="auto">
          <a:xfrm rot="-1319015">
            <a:off x="3373934" y="2662014"/>
            <a:ext cx="1439863" cy="523875"/>
            <a:chOff x="2285984" y="3214686"/>
            <a:chExt cx="1439747" cy="523878"/>
          </a:xfrm>
        </p:grpSpPr>
        <p:pic>
          <p:nvPicPr>
            <p:cNvPr id="12338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984" y="3214686"/>
              <a:ext cx="654848" cy="523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39" name="TextBox 37"/>
            <p:cNvSpPr txBox="1">
              <a:spLocks noChangeArrowheads="1"/>
            </p:cNvSpPr>
            <p:nvPr/>
          </p:nvSpPr>
          <p:spPr bwMode="auto">
            <a:xfrm>
              <a:off x="2786050" y="3286124"/>
              <a:ext cx="939681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/>
                <a:t>code.c</a:t>
              </a:r>
              <a:endParaRPr lang="zh-CN" altLang="en-US"/>
            </a:p>
          </p:txBody>
        </p:sp>
      </p:grpSp>
      <p:cxnSp>
        <p:nvCxnSpPr>
          <p:cNvPr id="39" name="曲线连接符 31"/>
          <p:cNvCxnSpPr/>
          <p:nvPr/>
        </p:nvCxnSpPr>
        <p:spPr bwMode="auto">
          <a:xfrm rot="16200000" flipH="1">
            <a:off x="1471315" y="3910583"/>
            <a:ext cx="1785938" cy="1358900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曲线连接符 31"/>
          <p:cNvCxnSpPr/>
          <p:nvPr/>
        </p:nvCxnSpPr>
        <p:spPr bwMode="auto">
          <a:xfrm>
            <a:off x="1684834" y="3625627"/>
            <a:ext cx="3717925" cy="1857375"/>
          </a:xfrm>
          <a:prstGeom prst="curvedConnector2">
            <a:avLst/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5" name="组合 47"/>
          <p:cNvGrpSpPr>
            <a:grpSpLocks/>
          </p:cNvGrpSpPr>
          <p:nvPr/>
        </p:nvGrpSpPr>
        <p:grpSpPr bwMode="auto">
          <a:xfrm rot="1862411">
            <a:off x="3716834" y="4030439"/>
            <a:ext cx="1439863" cy="523875"/>
            <a:chOff x="2285984" y="3214686"/>
            <a:chExt cx="1439747" cy="523878"/>
          </a:xfrm>
        </p:grpSpPr>
        <p:pic>
          <p:nvPicPr>
            <p:cNvPr id="1233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984" y="3214686"/>
              <a:ext cx="654848" cy="523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37" name="TextBox 49"/>
            <p:cNvSpPr txBox="1">
              <a:spLocks noChangeArrowheads="1"/>
            </p:cNvSpPr>
            <p:nvPr/>
          </p:nvSpPr>
          <p:spPr bwMode="auto">
            <a:xfrm>
              <a:off x="2786050" y="3286124"/>
              <a:ext cx="939681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/>
                <a:t>code.c</a:t>
              </a:r>
              <a:endParaRPr lang="zh-CN" altLang="en-US"/>
            </a:p>
          </p:txBody>
        </p:sp>
      </p:grpSp>
      <p:grpSp>
        <p:nvGrpSpPr>
          <p:cNvPr id="6" name="组合 50"/>
          <p:cNvGrpSpPr>
            <a:grpSpLocks/>
          </p:cNvGrpSpPr>
          <p:nvPr/>
        </p:nvGrpSpPr>
        <p:grpSpPr bwMode="auto">
          <a:xfrm rot="2016323">
            <a:off x="1587997" y="4305077"/>
            <a:ext cx="1439862" cy="523875"/>
            <a:chOff x="2285984" y="3214686"/>
            <a:chExt cx="1439747" cy="523878"/>
          </a:xfrm>
        </p:grpSpPr>
        <p:pic>
          <p:nvPicPr>
            <p:cNvPr id="12334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984" y="3214686"/>
              <a:ext cx="654848" cy="523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35" name="TextBox 52"/>
            <p:cNvSpPr txBox="1">
              <a:spLocks noChangeArrowheads="1"/>
            </p:cNvSpPr>
            <p:nvPr/>
          </p:nvSpPr>
          <p:spPr bwMode="auto">
            <a:xfrm>
              <a:off x="2786050" y="3286124"/>
              <a:ext cx="939681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/>
                <a:t>code.c</a:t>
              </a:r>
              <a:endParaRPr lang="zh-CN" altLang="en-US"/>
            </a:p>
          </p:txBody>
        </p:sp>
      </p:grpSp>
      <p:cxnSp>
        <p:nvCxnSpPr>
          <p:cNvPr id="54" name="曲线连接符 31"/>
          <p:cNvCxnSpPr/>
          <p:nvPr/>
        </p:nvCxnSpPr>
        <p:spPr bwMode="auto">
          <a:xfrm rot="16200000" flipV="1">
            <a:off x="1107778" y="4120133"/>
            <a:ext cx="1798638" cy="1498600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曲线连接符 31"/>
          <p:cNvCxnSpPr/>
          <p:nvPr/>
        </p:nvCxnSpPr>
        <p:spPr bwMode="auto">
          <a:xfrm rot="5400000" flipH="1" flipV="1">
            <a:off x="1212552" y="3737546"/>
            <a:ext cx="3656013" cy="431800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曲线连接符 31"/>
          <p:cNvCxnSpPr/>
          <p:nvPr/>
        </p:nvCxnSpPr>
        <p:spPr bwMode="auto">
          <a:xfrm rot="5400000" flipH="1" flipV="1">
            <a:off x="2285703" y="2739008"/>
            <a:ext cx="3656013" cy="2428875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曲线连接符 31"/>
          <p:cNvCxnSpPr/>
          <p:nvPr/>
        </p:nvCxnSpPr>
        <p:spPr bwMode="auto">
          <a:xfrm flipV="1">
            <a:off x="3113584" y="4184427"/>
            <a:ext cx="3717925" cy="1454150"/>
          </a:xfrm>
          <a:prstGeom prst="curvedConnector2">
            <a:avLst/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曲线连接符 31"/>
          <p:cNvCxnSpPr/>
          <p:nvPr/>
        </p:nvCxnSpPr>
        <p:spPr bwMode="auto">
          <a:xfrm>
            <a:off x="3185022" y="5722714"/>
            <a:ext cx="1785937" cy="217488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曲线连接符 31"/>
          <p:cNvCxnSpPr/>
          <p:nvPr/>
        </p:nvCxnSpPr>
        <p:spPr bwMode="auto">
          <a:xfrm rot="10800000" flipV="1">
            <a:off x="3475534" y="5625877"/>
            <a:ext cx="1638300" cy="314325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5" name="曲线连接符 31"/>
          <p:cNvCxnSpPr/>
          <p:nvPr/>
        </p:nvCxnSpPr>
        <p:spPr bwMode="auto">
          <a:xfrm rot="10800000">
            <a:off x="1541959" y="3697064"/>
            <a:ext cx="3709988" cy="1857375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7" name="曲线连接符 31"/>
          <p:cNvCxnSpPr/>
          <p:nvPr/>
        </p:nvCxnSpPr>
        <p:spPr bwMode="auto">
          <a:xfrm rot="16200000" flipV="1">
            <a:off x="2646859" y="2806477"/>
            <a:ext cx="3357563" cy="1995487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曲线连接符 31"/>
          <p:cNvCxnSpPr/>
          <p:nvPr/>
        </p:nvCxnSpPr>
        <p:spPr bwMode="auto">
          <a:xfrm rot="16200000" flipV="1">
            <a:off x="3539828" y="3628008"/>
            <a:ext cx="3357563" cy="352425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曲线连接符 31"/>
          <p:cNvCxnSpPr/>
          <p:nvPr/>
        </p:nvCxnSpPr>
        <p:spPr bwMode="auto">
          <a:xfrm rot="5400000" flipH="1" flipV="1">
            <a:off x="5290047" y="4301901"/>
            <a:ext cx="1428750" cy="1076325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4" name="曲线连接符 31"/>
          <p:cNvCxnSpPr/>
          <p:nvPr/>
        </p:nvCxnSpPr>
        <p:spPr bwMode="auto">
          <a:xfrm rot="5400000">
            <a:off x="5244803" y="4785296"/>
            <a:ext cx="1743075" cy="566737"/>
          </a:xfrm>
          <a:prstGeom prst="curvedConnector2">
            <a:avLst/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6" name="曲线连接符 31"/>
          <p:cNvCxnSpPr/>
          <p:nvPr/>
        </p:nvCxnSpPr>
        <p:spPr bwMode="auto">
          <a:xfrm rot="10800000" flipV="1">
            <a:off x="3185022" y="4054252"/>
            <a:ext cx="3209925" cy="1500187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8" name="曲线连接符 31"/>
          <p:cNvCxnSpPr/>
          <p:nvPr/>
        </p:nvCxnSpPr>
        <p:spPr bwMode="auto">
          <a:xfrm rot="10800000">
            <a:off x="1613397" y="3768502"/>
            <a:ext cx="4781550" cy="214312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曲线连接符 31"/>
          <p:cNvCxnSpPr/>
          <p:nvPr/>
        </p:nvCxnSpPr>
        <p:spPr bwMode="auto">
          <a:xfrm rot="10800000">
            <a:off x="3399334" y="2125439"/>
            <a:ext cx="2995613" cy="1785938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曲线连接符 31"/>
          <p:cNvCxnSpPr/>
          <p:nvPr/>
        </p:nvCxnSpPr>
        <p:spPr bwMode="auto">
          <a:xfrm rot="16200000" flipV="1">
            <a:off x="4789985" y="2234976"/>
            <a:ext cx="1714500" cy="1495425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4" name="曲线连接符 31"/>
          <p:cNvCxnSpPr/>
          <p:nvPr/>
        </p:nvCxnSpPr>
        <p:spPr bwMode="auto">
          <a:xfrm>
            <a:off x="5466259" y="2196877"/>
            <a:ext cx="1365250" cy="1071562"/>
          </a:xfrm>
          <a:prstGeom prst="curvedConnector2">
            <a:avLst/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6" name="曲线连接符 31"/>
          <p:cNvCxnSpPr/>
          <p:nvPr/>
        </p:nvCxnSpPr>
        <p:spPr bwMode="auto">
          <a:xfrm rot="16200000" flipH="1">
            <a:off x="3685084" y="3697064"/>
            <a:ext cx="3500438" cy="357188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曲线连接符 31"/>
          <p:cNvCxnSpPr/>
          <p:nvPr/>
        </p:nvCxnSpPr>
        <p:spPr bwMode="auto">
          <a:xfrm rot="5400000">
            <a:off x="2399210" y="3054126"/>
            <a:ext cx="3714750" cy="1857375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曲线连接符 31"/>
          <p:cNvCxnSpPr/>
          <p:nvPr/>
        </p:nvCxnSpPr>
        <p:spPr bwMode="auto">
          <a:xfrm rot="10800000" flipV="1">
            <a:off x="1541959" y="2125439"/>
            <a:ext cx="3429000" cy="1857375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3" name="曲线连接符 31"/>
          <p:cNvCxnSpPr/>
          <p:nvPr/>
        </p:nvCxnSpPr>
        <p:spPr bwMode="auto">
          <a:xfrm rot="10800000">
            <a:off x="3546972" y="1653952"/>
            <a:ext cx="1209675" cy="400050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5" name="曲线连接符 31"/>
          <p:cNvCxnSpPr/>
          <p:nvPr/>
        </p:nvCxnSpPr>
        <p:spPr bwMode="auto">
          <a:xfrm rot="5400000">
            <a:off x="1453854" y="1899220"/>
            <a:ext cx="1243012" cy="1209675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曲线连接符 31"/>
          <p:cNvCxnSpPr/>
          <p:nvPr/>
        </p:nvCxnSpPr>
        <p:spPr bwMode="auto">
          <a:xfrm rot="16200000" flipH="1">
            <a:off x="1183184" y="3622452"/>
            <a:ext cx="3429000" cy="292100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9" name="曲线连接符 31"/>
          <p:cNvCxnSpPr/>
          <p:nvPr/>
        </p:nvCxnSpPr>
        <p:spPr bwMode="auto">
          <a:xfrm rot="16200000" flipH="1">
            <a:off x="1992016" y="2961258"/>
            <a:ext cx="3886200" cy="2071687"/>
          </a:xfrm>
          <a:prstGeom prst="curvedConnector2">
            <a:avLst/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2" name="曲线连接符 31"/>
          <p:cNvCxnSpPr/>
          <p:nvPr/>
        </p:nvCxnSpPr>
        <p:spPr bwMode="auto">
          <a:xfrm>
            <a:off x="3042147" y="1982564"/>
            <a:ext cx="3789362" cy="2201863"/>
          </a:xfrm>
          <a:prstGeom prst="curvedConnector4">
            <a:avLst>
              <a:gd name="adj1" fmla="val 44312"/>
              <a:gd name="adj2" fmla="val 110383"/>
            </a:avLst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4" name="曲线连接符 31"/>
          <p:cNvCxnSpPr/>
          <p:nvPr/>
        </p:nvCxnSpPr>
        <p:spPr bwMode="auto">
          <a:xfrm flipV="1">
            <a:off x="3470772" y="1653952"/>
            <a:ext cx="1285875" cy="257175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日期占位符 6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F1F8AD7A-9439-462A-9E90-B8150CC34BE5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00B5BD1-709A-47CE-AAAF-A2657D143933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578455" y="5120152"/>
            <a:ext cx="242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  <a:ea typeface="+mn-ea"/>
              </a:rPr>
              <a:t>到底谁手上</a:t>
            </a:r>
            <a:r>
              <a:rPr lang="zh-CN" altLang="en-US" sz="2400" dirty="0" smtClean="0">
                <a:latin typeface="+mn-ea"/>
                <a:ea typeface="+mn-ea"/>
              </a:rPr>
              <a:t>的</a:t>
            </a:r>
            <a:r>
              <a:rPr lang="zh-CN" altLang="en-US" sz="2400" dirty="0">
                <a:latin typeface="+mn-ea"/>
                <a:ea typeface="+mn-ea"/>
              </a:rPr>
              <a:t>文件</a:t>
            </a:r>
            <a:r>
              <a:rPr lang="zh-CN" altLang="en-US" sz="2400" dirty="0" smtClean="0">
                <a:latin typeface="+mn-ea"/>
                <a:ea typeface="+mn-ea"/>
              </a:rPr>
              <a:t>是</a:t>
            </a:r>
            <a:r>
              <a:rPr lang="zh-CN" altLang="en-US" sz="2400" dirty="0">
                <a:latin typeface="+mn-ea"/>
                <a:ea typeface="+mn-ea"/>
              </a:rPr>
              <a:t>最新的？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sz="2800" dirty="0" smtClean="0"/>
              <a:t>从前，有群</a:t>
            </a:r>
            <a:r>
              <a:rPr lang="zh-CN" altLang="en-US" sz="2800" dirty="0" smtClean="0"/>
              <a:t>程序员</a:t>
            </a:r>
            <a:r>
              <a:rPr lang="en-US" altLang="zh-CN" sz="2800" dirty="0" smtClean="0"/>
              <a:t>…</a:t>
            </a:r>
            <a:endParaRPr sz="2800" dirty="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B6F8B2AE-D1C3-4B30-833A-84FC138B4B39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E5383E1-D2D4-447B-A728-2A6A49C6EBF3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4399242" y="1196752"/>
            <a:ext cx="1210367" cy="1840434"/>
            <a:chOff x="4801712" y="1052736"/>
            <a:chExt cx="1210367" cy="1840434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79" y="1052736"/>
              <a:ext cx="720000" cy="765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" name="组合 27"/>
            <p:cNvGrpSpPr/>
            <p:nvPr/>
          </p:nvGrpSpPr>
          <p:grpSpPr>
            <a:xfrm>
              <a:off x="4801712" y="1844824"/>
              <a:ext cx="634384" cy="1048346"/>
              <a:chOff x="4522366" y="1968723"/>
              <a:chExt cx="723900" cy="1055688"/>
            </a:xfrm>
          </p:grpSpPr>
          <p:cxnSp>
            <p:nvCxnSpPr>
              <p:cNvPr id="29" name="直接箭头连接符 28"/>
              <p:cNvCxnSpPr/>
              <p:nvPr/>
            </p:nvCxnSpPr>
            <p:spPr bwMode="auto">
              <a:xfrm rot="5400000">
                <a:off x="4356472" y="2134617"/>
                <a:ext cx="1055688" cy="723900"/>
              </a:xfrm>
              <a:prstGeom prst="straightConnector1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30" name="TextBox 29"/>
              <p:cNvSpPr txBox="1">
                <a:spLocks noChangeArrowheads="1"/>
              </p:cNvSpPr>
              <p:nvPr/>
            </p:nvSpPr>
            <p:spPr bwMode="auto">
              <a:xfrm rot="7338030">
                <a:off x="4566883" y="2246229"/>
                <a:ext cx="696105" cy="421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dirty="0" smtClean="0"/>
                  <a:t>code</a:t>
                </a:r>
                <a:endParaRPr lang="zh-CN" altLang="en-US" dirty="0"/>
              </a:p>
            </p:txBody>
          </p:sp>
        </p:grpSp>
      </p:grpSp>
      <p:sp>
        <p:nvSpPr>
          <p:cNvPr id="31" name="TextBox 30"/>
          <p:cNvSpPr txBox="1">
            <a:spLocks noChangeArrowheads="1"/>
          </p:cNvSpPr>
          <p:nvPr/>
        </p:nvSpPr>
        <p:spPr bwMode="auto">
          <a:xfrm flipH="1">
            <a:off x="5825714" y="4573849"/>
            <a:ext cx="26431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+mn-ea"/>
                <a:ea typeface="+mn-ea"/>
              </a:rPr>
              <a:t>我嘞个</a:t>
            </a:r>
            <a:r>
              <a:rPr lang="zh-CN" altLang="en-US" sz="2400" dirty="0">
                <a:latin typeface="+mn-ea"/>
                <a:ea typeface="+mn-ea"/>
              </a:rPr>
              <a:t>去！</a:t>
            </a:r>
            <a:endParaRPr lang="en-US" altLang="zh-CN" sz="2400" dirty="0">
              <a:latin typeface="+mn-ea"/>
              <a:ea typeface="+mn-ea"/>
            </a:endParaRPr>
          </a:p>
          <a:p>
            <a:pPr eaLnBrk="1" hangingPunct="1"/>
            <a:r>
              <a:rPr lang="zh-CN" altLang="en-US" sz="2400" dirty="0" smtClean="0">
                <a:latin typeface="+mn-ea"/>
                <a:ea typeface="+mn-ea"/>
              </a:rPr>
              <a:t>谁覆盖了我的</a:t>
            </a:r>
            <a:r>
              <a:rPr lang="zh-CN" altLang="en-US" sz="2400" dirty="0">
                <a:latin typeface="+mn-ea"/>
                <a:ea typeface="+mn-ea"/>
              </a:rPr>
              <a:t>代码</a:t>
            </a:r>
            <a:r>
              <a:rPr lang="zh-CN" altLang="en-US" sz="2400" dirty="0" smtClean="0">
                <a:latin typeface="+mn-ea"/>
                <a:ea typeface="+mn-ea"/>
              </a:rPr>
              <a:t>！</a:t>
            </a:r>
            <a:endParaRPr lang="zh-CN" altLang="en-US" sz="2400" dirty="0">
              <a:latin typeface="+mn-ea"/>
              <a:ea typeface="+mn-ea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442" y="2924944"/>
            <a:ext cx="1008112" cy="1389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3" name="组合 32"/>
          <p:cNvGrpSpPr/>
          <p:nvPr/>
        </p:nvGrpSpPr>
        <p:grpSpPr>
          <a:xfrm>
            <a:off x="2297321" y="1196752"/>
            <a:ext cx="1067620" cy="1835076"/>
            <a:chOff x="2699791" y="1052736"/>
            <a:chExt cx="1067620" cy="1835076"/>
          </a:xfrm>
        </p:grpSpPr>
        <p:grpSp>
          <p:nvGrpSpPr>
            <p:cNvPr id="34" name="组合 33"/>
            <p:cNvGrpSpPr/>
            <p:nvPr/>
          </p:nvGrpSpPr>
          <p:grpSpPr>
            <a:xfrm>
              <a:off x="3203848" y="1844824"/>
              <a:ext cx="563563" cy="1042988"/>
              <a:chOff x="3314278" y="1981423"/>
              <a:chExt cx="563563" cy="1042988"/>
            </a:xfrm>
          </p:grpSpPr>
          <p:cxnSp>
            <p:nvCxnSpPr>
              <p:cNvPr id="36" name="直接箭头连接符 35"/>
              <p:cNvCxnSpPr/>
              <p:nvPr/>
            </p:nvCxnSpPr>
            <p:spPr bwMode="auto">
              <a:xfrm rot="16200000" flipH="1">
                <a:off x="3074566" y="2221135"/>
                <a:ext cx="1042988" cy="563563"/>
              </a:xfrm>
              <a:prstGeom prst="straightConnector1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37" name="TextBox 36"/>
              <p:cNvSpPr txBox="1">
                <a:spLocks noChangeArrowheads="1"/>
              </p:cNvSpPr>
              <p:nvPr/>
            </p:nvSpPr>
            <p:spPr bwMode="auto">
              <a:xfrm rot="3616548">
                <a:off x="3281083" y="2346292"/>
                <a:ext cx="699081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dirty="0" smtClean="0"/>
                  <a:t>code</a:t>
                </a:r>
                <a:endParaRPr lang="zh-CN" altLang="en-US" dirty="0"/>
              </a:p>
            </p:txBody>
          </p:sp>
        </p:grpSp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791" y="1052736"/>
              <a:ext cx="720000" cy="765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组合 37"/>
          <p:cNvGrpSpPr/>
          <p:nvPr/>
        </p:nvGrpSpPr>
        <p:grpSpPr>
          <a:xfrm>
            <a:off x="899592" y="3254404"/>
            <a:ext cx="2437666" cy="765083"/>
            <a:chOff x="1302062" y="3110388"/>
            <a:chExt cx="2437666" cy="765083"/>
          </a:xfrm>
        </p:grpSpPr>
        <p:grpSp>
          <p:nvGrpSpPr>
            <p:cNvPr id="39" name="组合 38"/>
            <p:cNvGrpSpPr/>
            <p:nvPr/>
          </p:nvGrpSpPr>
          <p:grpSpPr>
            <a:xfrm>
              <a:off x="1905621" y="3368025"/>
              <a:ext cx="1834107" cy="369332"/>
              <a:chOff x="1905621" y="3368025"/>
              <a:chExt cx="1834107" cy="369332"/>
            </a:xfrm>
          </p:grpSpPr>
          <p:cxnSp>
            <p:nvCxnSpPr>
              <p:cNvPr id="41" name="直接箭头连接符 40"/>
              <p:cNvCxnSpPr/>
              <p:nvPr/>
            </p:nvCxnSpPr>
            <p:spPr bwMode="auto">
              <a:xfrm>
                <a:off x="1905621" y="3465737"/>
                <a:ext cx="1834107" cy="15874"/>
              </a:xfrm>
              <a:prstGeom prst="straightConnector1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42" name="TextBox 41"/>
              <p:cNvSpPr txBox="1">
                <a:spLocks noChangeArrowheads="1"/>
              </p:cNvSpPr>
              <p:nvPr/>
            </p:nvSpPr>
            <p:spPr bwMode="auto">
              <a:xfrm>
                <a:off x="2486280" y="3368025"/>
                <a:ext cx="707187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dirty="0" smtClean="0"/>
                  <a:t>code</a:t>
                </a:r>
                <a:endParaRPr lang="zh-CN" altLang="en-US" dirty="0"/>
              </a:p>
            </p:txBody>
          </p:sp>
        </p:grp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2062" y="3110388"/>
              <a:ext cx="720000" cy="765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组合 42"/>
          <p:cNvGrpSpPr/>
          <p:nvPr/>
        </p:nvGrpSpPr>
        <p:grpSpPr>
          <a:xfrm>
            <a:off x="4411996" y="3290500"/>
            <a:ext cx="2421749" cy="765083"/>
            <a:chOff x="4814466" y="3146484"/>
            <a:chExt cx="2421749" cy="765083"/>
          </a:xfrm>
        </p:grpSpPr>
        <p:grpSp>
          <p:nvGrpSpPr>
            <p:cNvPr id="44" name="组合 43"/>
            <p:cNvGrpSpPr/>
            <p:nvPr/>
          </p:nvGrpSpPr>
          <p:grpSpPr>
            <a:xfrm>
              <a:off x="4814466" y="3331929"/>
              <a:ext cx="1643062" cy="369332"/>
              <a:chOff x="4814466" y="3331929"/>
              <a:chExt cx="1643062" cy="369332"/>
            </a:xfrm>
          </p:grpSpPr>
          <p:cxnSp>
            <p:nvCxnSpPr>
              <p:cNvPr id="46" name="直接箭头连接符 45"/>
              <p:cNvCxnSpPr/>
              <p:nvPr/>
            </p:nvCxnSpPr>
            <p:spPr bwMode="auto">
              <a:xfrm flipH="1" flipV="1">
                <a:off x="4814466" y="3465737"/>
                <a:ext cx="1643062" cy="15874"/>
              </a:xfrm>
              <a:prstGeom prst="straightConnector1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47" name="TextBox 46"/>
              <p:cNvSpPr txBox="1">
                <a:spLocks noChangeArrowheads="1"/>
              </p:cNvSpPr>
              <p:nvPr/>
            </p:nvSpPr>
            <p:spPr bwMode="auto">
              <a:xfrm>
                <a:off x="5302143" y="3331929"/>
                <a:ext cx="709936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dirty="0" smtClean="0"/>
                  <a:t>code</a:t>
                </a:r>
                <a:endParaRPr lang="zh-CN" altLang="en-US" dirty="0"/>
              </a:p>
            </p:txBody>
          </p:sp>
        </p:grp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5" y="3146484"/>
              <a:ext cx="720000" cy="765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组合 47"/>
          <p:cNvGrpSpPr/>
          <p:nvPr/>
        </p:nvGrpSpPr>
        <p:grpSpPr>
          <a:xfrm>
            <a:off x="2297321" y="4238261"/>
            <a:ext cx="1090061" cy="1972046"/>
            <a:chOff x="2699791" y="4094245"/>
            <a:chExt cx="1090061" cy="1972046"/>
          </a:xfrm>
        </p:grpSpPr>
        <p:grpSp>
          <p:nvGrpSpPr>
            <p:cNvPr id="49" name="组合 48"/>
            <p:cNvGrpSpPr/>
            <p:nvPr/>
          </p:nvGrpSpPr>
          <p:grpSpPr>
            <a:xfrm rot="466277">
              <a:off x="3218352" y="4094245"/>
              <a:ext cx="571500" cy="1318394"/>
              <a:chOff x="3314278" y="3838798"/>
              <a:chExt cx="571500" cy="1318394"/>
            </a:xfrm>
          </p:grpSpPr>
          <p:cxnSp>
            <p:nvCxnSpPr>
              <p:cNvPr id="51" name="直接箭头连接符 50"/>
              <p:cNvCxnSpPr/>
              <p:nvPr/>
            </p:nvCxnSpPr>
            <p:spPr bwMode="auto">
              <a:xfrm flipV="1">
                <a:off x="3314278" y="3838798"/>
                <a:ext cx="571500" cy="1318394"/>
              </a:xfrm>
              <a:prstGeom prst="straightConnector1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52" name="TextBox 51"/>
              <p:cNvSpPr txBox="1">
                <a:spLocks noChangeArrowheads="1"/>
              </p:cNvSpPr>
              <p:nvPr/>
            </p:nvSpPr>
            <p:spPr bwMode="auto">
              <a:xfrm rot="17689541">
                <a:off x="3232082" y="4274340"/>
                <a:ext cx="722371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dirty="0" smtClean="0"/>
                  <a:t>code</a:t>
                </a:r>
                <a:endParaRPr lang="zh-CN" altLang="en-US" dirty="0"/>
              </a:p>
            </p:txBody>
          </p:sp>
        </p:grpSp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791" y="5301208"/>
              <a:ext cx="720000" cy="765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3" name="组合 52"/>
          <p:cNvGrpSpPr/>
          <p:nvPr/>
        </p:nvGrpSpPr>
        <p:grpSpPr>
          <a:xfrm>
            <a:off x="4169530" y="4314917"/>
            <a:ext cx="1410502" cy="1895390"/>
            <a:chOff x="4572000" y="4170901"/>
            <a:chExt cx="1410502" cy="1895390"/>
          </a:xfrm>
        </p:grpSpPr>
        <p:grpSp>
          <p:nvGrpSpPr>
            <p:cNvPr id="54" name="组合 53"/>
            <p:cNvGrpSpPr/>
            <p:nvPr/>
          </p:nvGrpSpPr>
          <p:grpSpPr>
            <a:xfrm rot="21218185">
              <a:off x="4572000" y="4170901"/>
              <a:ext cx="761904" cy="1197816"/>
              <a:chOff x="4608970" y="3920843"/>
              <a:chExt cx="761904" cy="1197816"/>
            </a:xfrm>
          </p:grpSpPr>
          <p:cxnSp>
            <p:nvCxnSpPr>
              <p:cNvPr id="56" name="直接箭头连接符 55"/>
              <p:cNvCxnSpPr/>
              <p:nvPr/>
            </p:nvCxnSpPr>
            <p:spPr bwMode="auto">
              <a:xfrm rot="381815" flipH="1" flipV="1">
                <a:off x="4608970" y="3920843"/>
                <a:ext cx="761904" cy="1197816"/>
              </a:xfrm>
              <a:prstGeom prst="straightConnector1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58" name="TextBox 57"/>
              <p:cNvSpPr txBox="1">
                <a:spLocks noChangeArrowheads="1"/>
              </p:cNvSpPr>
              <p:nvPr/>
            </p:nvSpPr>
            <p:spPr bwMode="auto">
              <a:xfrm rot="3807159">
                <a:off x="4661477" y="4434680"/>
                <a:ext cx="77331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dirty="0" smtClean="0"/>
                  <a:t>code</a:t>
                </a:r>
                <a:endParaRPr lang="zh-CN" altLang="en-US" dirty="0"/>
              </a:p>
            </p:txBody>
          </p:sp>
        </p:grpSp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2502" y="5301208"/>
              <a:ext cx="720000" cy="765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6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zh-CN" altLang="en-US" sz="2800" dirty="0" smtClean="0"/>
              <a:t>为什么要用</a:t>
            </a:r>
            <a:r>
              <a:rPr lang="en-US" altLang="zh-CN" sz="2800" dirty="0" smtClean="0"/>
              <a:t>SVN</a:t>
            </a:r>
            <a:r>
              <a:rPr lang="zh-CN" altLang="en-US" sz="2800" dirty="0" smtClean="0"/>
              <a:t>？</a:t>
            </a:r>
            <a:endParaRPr sz="2800" dirty="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B6F8B2AE-D1C3-4B30-833A-84FC138B4B39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E5383E1-D2D4-447B-A728-2A6A49C6EBF3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  <p:sp>
        <p:nvSpPr>
          <p:cNvPr id="25" name="内容占位符 2"/>
          <p:cNvSpPr>
            <a:spLocks noGrp="1"/>
          </p:cNvSpPr>
          <p:nvPr>
            <p:ph sz="quarter" idx="13"/>
          </p:nvPr>
        </p:nvSpPr>
        <p:spPr>
          <a:xfrm>
            <a:off x="539552" y="1052736"/>
            <a:ext cx="6984776" cy="55451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 smtClean="0">
                <a:latin typeface="微软雅黑" pitchFamily="34" charset="-122"/>
              </a:rPr>
              <a:t>备份文件</a:t>
            </a:r>
            <a:endParaRPr lang="en-US" altLang="zh-CN" sz="2400" b="1" dirty="0">
              <a:latin typeface="微软雅黑" pitchFamily="34" charset="-122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 smtClean="0">
                <a:latin typeface="微软雅黑" pitchFamily="34" charset="-122"/>
                <a:cs typeface="+mj-cs"/>
              </a:rPr>
              <a:t>上传</a:t>
            </a:r>
            <a:r>
              <a:rPr lang="en-US" altLang="zh-CN" sz="2000" dirty="0" smtClean="0">
                <a:latin typeface="微软雅黑" pitchFamily="34" charset="-122"/>
                <a:cs typeface="+mj-cs"/>
              </a:rPr>
              <a:t>SVN</a:t>
            </a:r>
            <a:r>
              <a:rPr lang="zh-CN" altLang="en-US" sz="2000" dirty="0" smtClean="0">
                <a:latin typeface="微软雅黑" pitchFamily="34" charset="-122"/>
                <a:cs typeface="+mj-cs"/>
              </a:rPr>
              <a:t>服务器的文件，即使是删除了也不会真的丢失</a:t>
            </a:r>
            <a:endParaRPr lang="en-US" altLang="zh-CN" sz="2400" b="1" dirty="0" smtClean="0">
              <a:latin typeface="微软雅黑" pitchFamily="34" charset="-122"/>
              <a:cs typeface="+mj-cs"/>
            </a:endParaRPr>
          </a:p>
          <a:p>
            <a:pPr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 smtClean="0">
                <a:latin typeface="微软雅黑" pitchFamily="34" charset="-122"/>
              </a:rPr>
              <a:t>版本</a:t>
            </a:r>
            <a:r>
              <a:rPr lang="zh-CN" altLang="en-US" sz="2400" b="1" dirty="0">
                <a:latin typeface="微软雅黑" pitchFamily="34" charset="-122"/>
              </a:rPr>
              <a:t>管理</a:t>
            </a:r>
            <a:endParaRPr lang="en-US" altLang="zh-CN" sz="2400" b="1" dirty="0">
              <a:latin typeface="微软雅黑" pitchFamily="34" charset="-122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 smtClean="0"/>
              <a:t>可以轻松的找回文件的任何一个历史版本</a:t>
            </a:r>
            <a:endParaRPr lang="en-US" altLang="zh-CN" sz="2000" dirty="0" smtClean="0">
              <a:sym typeface="Wingdings" pitchFamily="2" charset="2"/>
            </a:endParaRPr>
          </a:p>
          <a:p>
            <a:pPr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latin typeface="微软雅黑" pitchFamily="34" charset="-122"/>
              </a:rPr>
              <a:t>协同工作</a:t>
            </a:r>
            <a:endParaRPr lang="en-US" altLang="zh-CN" sz="2400" b="1" dirty="0">
              <a:latin typeface="微软雅黑" pitchFamily="34" charset="-122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 smtClean="0"/>
              <a:t>防止多人修改同一文件时出现冲突或覆盖</a:t>
            </a:r>
            <a:endParaRPr lang="en-US" altLang="zh-CN" sz="2000" dirty="0"/>
          </a:p>
          <a:p>
            <a:pPr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 smtClean="0">
                <a:latin typeface="微软雅黑" pitchFamily="34" charset="-122"/>
              </a:rPr>
              <a:t>权限管理</a:t>
            </a:r>
            <a:endParaRPr lang="en-US" altLang="zh-CN" sz="2400" b="1" dirty="0">
              <a:latin typeface="微软雅黑" pitchFamily="34" charset="-122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 smtClean="0"/>
              <a:t>SVN</a:t>
            </a:r>
            <a:r>
              <a:rPr lang="zh-CN" altLang="en-US" sz="2000" dirty="0" smtClean="0"/>
              <a:t>为用户提供了只读、读写多种权限</a:t>
            </a:r>
            <a:endParaRPr lang="en-US" altLang="zh-CN" sz="2000" dirty="0"/>
          </a:p>
        </p:txBody>
      </p:sp>
      <p:pic>
        <p:nvPicPr>
          <p:cNvPr id="27" name="Picture 2" descr="http://img.xiaba.cvimage.cn/4d5e9a76d1869ffd551000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08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52" r="19053"/>
          <a:stretch/>
        </p:blipFill>
        <p:spPr bwMode="auto">
          <a:xfrm>
            <a:off x="6288460" y="2924944"/>
            <a:ext cx="2171972" cy="349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77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3"/>
          <p:cNvSpPr>
            <a:spLocks noGrp="1"/>
          </p:cNvSpPr>
          <p:nvPr>
            <p:ph type="title"/>
          </p:nvPr>
        </p:nvSpPr>
        <p:spPr>
          <a:xfrm>
            <a:off x="1692275" y="2782888"/>
            <a:ext cx="5400675" cy="677862"/>
          </a:xfrm>
        </p:spPr>
        <p:txBody>
          <a:bodyPr/>
          <a:lstStyle/>
          <a:p>
            <a:r>
              <a:rPr smtClean="0"/>
              <a:t>怎么用</a:t>
            </a:r>
            <a:r>
              <a:rPr lang="en-US" altLang="zh-CN" smtClean="0"/>
              <a:t>SVN</a:t>
            </a:r>
            <a:r>
              <a:rPr smtClean="0"/>
              <a:t>？</a:t>
            </a:r>
            <a:endParaRPr lang="en-US" altLang="zh-CN" smtClean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2555875" y="3430588"/>
            <a:ext cx="3455988" cy="334962"/>
          </a:xfrm>
        </p:spPr>
        <p:txBody>
          <a:bodyPr/>
          <a:lstStyle/>
          <a:p>
            <a:pPr>
              <a:defRPr/>
            </a:pPr>
            <a:endParaRPr lang="en-US" altLang="zh-CN" sz="160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B4F4CADE-DECC-464D-B6FB-E7A637130BD1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61AB306-083B-4A13-AFBF-90DBC915E99A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altLang="zh-CN" sz="2800" smtClean="0"/>
              <a:t>TortoiseSVN</a:t>
            </a:r>
            <a:r>
              <a:rPr sz="2800" smtClean="0"/>
              <a:t>使用基础</a:t>
            </a:r>
            <a:endParaRPr lang="en-US" altLang="zh-CN" sz="2800" smtClean="0"/>
          </a:p>
        </p:txBody>
      </p:sp>
      <p:sp>
        <p:nvSpPr>
          <p:cNvPr id="14339" name="内容占位符 2"/>
          <p:cNvSpPr>
            <a:spLocks noGrp="1"/>
          </p:cNvSpPr>
          <p:nvPr>
            <p:ph sz="quarter" idx="13"/>
          </p:nvPr>
        </p:nvSpPr>
        <p:spPr>
          <a:xfrm>
            <a:off x="250825" y="836613"/>
            <a:ext cx="8353623" cy="5761037"/>
          </a:xfrm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US" altLang="zh-CN" sz="2400" b="1" dirty="0" smtClean="0">
                <a:latin typeface="微软雅黑" pitchFamily="34" charset="-122"/>
                <a:cs typeface="+mj-cs"/>
              </a:rPr>
              <a:t>SVN</a:t>
            </a:r>
            <a:r>
              <a:rPr lang="zh-CN" altLang="en-US" sz="2400" b="1" dirty="0" smtClean="0">
                <a:latin typeface="微软雅黑" pitchFamily="34" charset="-122"/>
                <a:cs typeface="+mj-cs"/>
              </a:rPr>
              <a:t>安装</a:t>
            </a:r>
            <a:endParaRPr lang="en-US" altLang="zh-CN" sz="2400" b="1" dirty="0" smtClean="0">
              <a:latin typeface="微软雅黑" pitchFamily="34" charset="-122"/>
              <a:cs typeface="+mj-cs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zh-CN" sz="2000" dirty="0" smtClean="0">
                <a:latin typeface="微软雅黑" pitchFamily="34" charset="-122"/>
                <a:cs typeface="+mj-cs"/>
              </a:rPr>
              <a:t>32</a:t>
            </a:r>
            <a:r>
              <a:rPr lang="zh-CN" altLang="en-US" sz="2000" dirty="0" smtClean="0">
                <a:latin typeface="微软雅黑" pitchFamily="34" charset="-122"/>
                <a:cs typeface="+mj-cs"/>
              </a:rPr>
              <a:t>位操作系统</a:t>
            </a:r>
            <a:endParaRPr lang="en-US" altLang="zh-CN" sz="2000" dirty="0" smtClean="0">
              <a:latin typeface="微软雅黑" pitchFamily="34" charset="-122"/>
              <a:cs typeface="+mj-cs"/>
            </a:endParaRPr>
          </a:p>
          <a:p>
            <a:pPr>
              <a:spcBef>
                <a:spcPct val="0"/>
              </a:spcBef>
              <a:defRPr/>
            </a:pPr>
            <a:r>
              <a:rPr lang="en-US" altLang="zh-CN" dirty="0">
                <a:latin typeface="微软雅黑" pitchFamily="34" charset="-122"/>
                <a:cs typeface="+mj-cs"/>
                <a:hlinkClick r:id="rId3" action="ppaction://hlinkfile"/>
              </a:rPr>
              <a:t>\\share.iflytek.com\Download\SVN\1.8.4</a:t>
            </a:r>
            <a:r>
              <a:rPr lang="zh-CN" altLang="en-US" dirty="0">
                <a:latin typeface="微软雅黑" pitchFamily="34" charset="-122"/>
                <a:cs typeface="+mj-cs"/>
                <a:hlinkClick r:id="rId3" action="ppaction://hlinkfile"/>
              </a:rPr>
              <a:t>（适用于</a:t>
            </a:r>
            <a:r>
              <a:rPr lang="en-US" altLang="zh-CN" dirty="0">
                <a:latin typeface="微软雅黑" pitchFamily="34" charset="-122"/>
                <a:cs typeface="+mj-cs"/>
                <a:hlinkClick r:id="rId3" action="ppaction://hlinkfile"/>
              </a:rPr>
              <a:t>win32</a:t>
            </a:r>
            <a:r>
              <a:rPr lang="zh-CN" altLang="en-US" dirty="0" smtClean="0">
                <a:latin typeface="微软雅黑" pitchFamily="34" charset="-122"/>
                <a:cs typeface="+mj-cs"/>
              </a:rPr>
              <a:t>） </a:t>
            </a:r>
            <a:r>
              <a:rPr lang="en-US" altLang="zh-CN" dirty="0" smtClean="0">
                <a:latin typeface="微软雅黑" pitchFamily="34" charset="-122"/>
                <a:cs typeface="+mj-cs"/>
              </a:rPr>
              <a:t>(</a:t>
            </a:r>
            <a:r>
              <a:rPr lang="zh-CN" altLang="en-US" dirty="0">
                <a:latin typeface="微软雅黑" pitchFamily="34" charset="-122"/>
                <a:cs typeface="+mj-cs"/>
              </a:rPr>
              <a:t>建议安装此版本</a:t>
            </a:r>
            <a:r>
              <a:rPr lang="en-US" altLang="zh-CN" dirty="0" smtClean="0">
                <a:latin typeface="微软雅黑" pitchFamily="34" charset="-122"/>
                <a:cs typeface="+mj-cs"/>
              </a:rPr>
              <a:t>)</a:t>
            </a:r>
          </a:p>
          <a:p>
            <a:pPr>
              <a:spcBef>
                <a:spcPts val="600"/>
              </a:spcBef>
              <a:defRPr/>
            </a:pPr>
            <a:r>
              <a:rPr lang="en-US" altLang="zh-CN" sz="2000" dirty="0" smtClean="0">
                <a:latin typeface="微软雅黑" pitchFamily="34" charset="-122"/>
                <a:cs typeface="+mj-cs"/>
              </a:rPr>
              <a:t>64</a:t>
            </a:r>
            <a:r>
              <a:rPr lang="zh-CN" altLang="en-US" sz="2000" dirty="0" smtClean="0">
                <a:latin typeface="微软雅黑" pitchFamily="34" charset="-122"/>
                <a:cs typeface="+mj-cs"/>
              </a:rPr>
              <a:t>位操作系统</a:t>
            </a:r>
            <a:endParaRPr lang="en-US" altLang="zh-CN" sz="2000" dirty="0" smtClean="0">
              <a:latin typeface="微软雅黑" pitchFamily="34" charset="-122"/>
              <a:cs typeface="+mj-cs"/>
            </a:endParaRPr>
          </a:p>
          <a:p>
            <a:pPr>
              <a:spcBef>
                <a:spcPct val="0"/>
              </a:spcBef>
              <a:defRPr/>
            </a:pPr>
            <a:r>
              <a:rPr lang="en-US" altLang="zh-CN" sz="2000" dirty="0">
                <a:latin typeface="微软雅黑" pitchFamily="34" charset="-122"/>
                <a:hlinkClick r:id="rId4" action="ppaction://hlinkfile"/>
              </a:rPr>
              <a:t>\\share.iflytek.com\Download\SVN\1.8.1</a:t>
            </a:r>
            <a:r>
              <a:rPr lang="zh-CN" altLang="en-US" sz="2000" dirty="0">
                <a:latin typeface="微软雅黑" pitchFamily="34" charset="-122"/>
                <a:hlinkClick r:id="rId4" action="ppaction://hlinkfile"/>
              </a:rPr>
              <a:t>（适用于</a:t>
            </a:r>
            <a:r>
              <a:rPr lang="en-US" altLang="zh-CN" sz="2000" dirty="0">
                <a:latin typeface="微软雅黑" pitchFamily="34" charset="-122"/>
                <a:hlinkClick r:id="rId4" action="ppaction://hlinkfile"/>
              </a:rPr>
              <a:t>win64</a:t>
            </a:r>
            <a:r>
              <a:rPr lang="zh-CN" altLang="en-US" sz="2000" dirty="0" smtClean="0">
                <a:latin typeface="微软雅黑" pitchFamily="34" charset="-122"/>
              </a:rPr>
              <a:t>）  </a:t>
            </a:r>
            <a:endParaRPr lang="en-US" altLang="zh-CN" sz="2000" dirty="0" smtClean="0">
              <a:latin typeface="微软雅黑" pitchFamily="34" charset="-122"/>
            </a:endParaRPr>
          </a:p>
          <a:p>
            <a:pPr>
              <a:spcBef>
                <a:spcPct val="0"/>
              </a:spcBef>
              <a:defRPr/>
            </a:pPr>
            <a:r>
              <a:rPr lang="zh-CN" altLang="en-US" sz="2000" b="1" dirty="0" smtClean="0">
                <a:latin typeface="微软雅黑" pitchFamily="34" charset="-122"/>
                <a:cs typeface="+mj-cs"/>
              </a:rPr>
              <a:t>安装成功：</a:t>
            </a:r>
            <a:r>
              <a:rPr lang="zh-CN" altLang="en-US" sz="2000" dirty="0" smtClean="0">
                <a:latin typeface="微软雅黑" pitchFamily="34" charset="-122"/>
                <a:cs typeface="+mj-cs"/>
              </a:rPr>
              <a:t>右击桌面，菜单中显示</a:t>
            </a:r>
            <a:r>
              <a:rPr lang="en-US" altLang="zh-CN" sz="2000" dirty="0" err="1" smtClean="0">
                <a:latin typeface="微软雅黑" pitchFamily="34" charset="-122"/>
                <a:cs typeface="+mj-cs"/>
              </a:rPr>
              <a:t>TortiseSVN</a:t>
            </a:r>
            <a:endParaRPr lang="en-US" altLang="zh-CN" sz="2000" dirty="0" smtClean="0">
              <a:latin typeface="微软雅黑" pitchFamily="34" charset="-122"/>
              <a:cs typeface="+mj-cs"/>
            </a:endParaRPr>
          </a:p>
          <a:p>
            <a:pPr>
              <a:spcBef>
                <a:spcPct val="0"/>
              </a:spcBef>
              <a:defRPr/>
            </a:pPr>
            <a:endParaRPr lang="en-US" altLang="zh-CN" sz="2000" dirty="0">
              <a:latin typeface="微软雅黑" pitchFamily="34" charset="-122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CC0EEC15-B080-4021-91C1-FF9064BE2A1A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6A256AD-0437-40CF-A84D-BF7826941B60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42" y="4596248"/>
            <a:ext cx="7076672" cy="2017976"/>
          </a:xfrm>
          <a:prstGeom prst="rect">
            <a:avLst/>
          </a:prstGeom>
        </p:spPr>
      </p:pic>
      <p:sp>
        <p:nvSpPr>
          <p:cNvPr id="14" name="云形标注 13"/>
          <p:cNvSpPr/>
          <p:nvPr/>
        </p:nvSpPr>
        <p:spPr>
          <a:xfrm>
            <a:off x="3654388" y="4337097"/>
            <a:ext cx="3096344" cy="1180634"/>
          </a:xfrm>
          <a:prstGeom prst="cloudCallou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FF0000"/>
                </a:solidFill>
              </a:rPr>
              <a:t>先安装</a:t>
            </a:r>
            <a:r>
              <a:rPr lang="en-US" altLang="zh-CN" sz="1600" dirty="0" smtClean="0">
                <a:solidFill>
                  <a:srgbClr val="FF0000"/>
                </a:solidFill>
              </a:rPr>
              <a:t>Tortoise</a:t>
            </a:r>
            <a:r>
              <a:rPr lang="zh-CN" altLang="en-US" sz="1600" dirty="0" smtClean="0">
                <a:solidFill>
                  <a:srgbClr val="FF0000"/>
                </a:solidFill>
              </a:rPr>
              <a:t>，再安装</a:t>
            </a:r>
            <a:r>
              <a:rPr lang="en-US" altLang="zh-CN" sz="1600" dirty="0" smtClean="0">
                <a:solidFill>
                  <a:srgbClr val="FF0000"/>
                </a:solidFill>
              </a:rPr>
              <a:t>Language Pack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394181" y="4322387"/>
            <a:ext cx="5112568" cy="2359958"/>
            <a:chOff x="2411760" y="3949362"/>
            <a:chExt cx="5112568" cy="2359958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3949362"/>
              <a:ext cx="5112568" cy="2359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圆角矩形 16"/>
            <p:cNvSpPr/>
            <p:nvPr/>
          </p:nvSpPr>
          <p:spPr>
            <a:xfrm>
              <a:off x="4788024" y="5661248"/>
              <a:ext cx="2592288" cy="25202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altLang="zh-CN" sz="2800" smtClean="0"/>
              <a:t>TortoiseSVN</a:t>
            </a:r>
            <a:r>
              <a:rPr sz="2800" smtClean="0"/>
              <a:t>使用基础</a:t>
            </a:r>
            <a:endParaRPr lang="en-US" altLang="zh-CN" sz="2800" smtClean="0"/>
          </a:p>
        </p:txBody>
      </p:sp>
      <p:sp>
        <p:nvSpPr>
          <p:cNvPr id="14339" name="内容占位符 2"/>
          <p:cNvSpPr>
            <a:spLocks noGrp="1"/>
          </p:cNvSpPr>
          <p:nvPr>
            <p:ph sz="quarter" idx="13"/>
          </p:nvPr>
        </p:nvSpPr>
        <p:spPr>
          <a:xfrm>
            <a:off x="250825" y="836613"/>
            <a:ext cx="8208963" cy="5761037"/>
          </a:xfrm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zh-CN" altLang="en-US" sz="2400" b="1" dirty="0" smtClean="0">
                <a:latin typeface="微软雅黑" pitchFamily="34" charset="-122"/>
                <a:cs typeface="+mj-cs"/>
              </a:rPr>
              <a:t>修改显示语言</a:t>
            </a:r>
            <a:endParaRPr lang="en-US" altLang="zh-CN" sz="2400" b="1" dirty="0">
              <a:latin typeface="微软雅黑" pitchFamily="34" charset="-122"/>
              <a:cs typeface="+mj-cs"/>
            </a:endParaRPr>
          </a:p>
          <a:p>
            <a:pPr>
              <a:defRPr/>
            </a:pPr>
            <a:r>
              <a:rPr lang="zh-CN" altLang="en-US" sz="2000" dirty="0" smtClean="0"/>
              <a:t>右击</a:t>
            </a:r>
            <a:r>
              <a:rPr lang="zh-CN" altLang="en-US" sz="2000" dirty="0"/>
              <a:t>桌面</a:t>
            </a:r>
            <a:r>
              <a:rPr lang="en-US" altLang="zh-CN" sz="2000" dirty="0" smtClean="0">
                <a:sym typeface="Wingdings" pitchFamily="2" charset="2"/>
              </a:rPr>
              <a:t></a:t>
            </a:r>
            <a:r>
              <a:rPr lang="en-US" altLang="zh-CN" sz="2000" dirty="0" err="1" smtClean="0">
                <a:sym typeface="Wingdings" pitchFamily="2" charset="2"/>
              </a:rPr>
              <a:t>TortoiseSVNSettings</a:t>
            </a:r>
            <a:endParaRPr lang="en-US" altLang="zh-CN" sz="2000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611560" y="2276872"/>
            <a:ext cx="5112568" cy="2359958"/>
            <a:chOff x="2411760" y="3949362"/>
            <a:chExt cx="5112568" cy="235995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3949362"/>
              <a:ext cx="5112568" cy="2359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圆角矩形 8"/>
            <p:cNvSpPr/>
            <p:nvPr/>
          </p:nvSpPr>
          <p:spPr>
            <a:xfrm>
              <a:off x="4788024" y="5661248"/>
              <a:ext cx="2592288" cy="25202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CC0EEC15-B080-4021-91C1-FF9064BE2A1A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6A256AD-0437-40CF-A84D-BF7826941B60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11560" y="2132856"/>
            <a:ext cx="6657975" cy="4114800"/>
            <a:chOff x="611560" y="2132856"/>
            <a:chExt cx="6657975" cy="4114800"/>
          </a:xfrm>
        </p:grpSpPr>
        <p:pic>
          <p:nvPicPr>
            <p:cNvPr id="389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2132856"/>
              <a:ext cx="6657975" cy="411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圆角矩形 10"/>
            <p:cNvSpPr/>
            <p:nvPr/>
          </p:nvSpPr>
          <p:spPr>
            <a:xfrm>
              <a:off x="2915816" y="2888940"/>
              <a:ext cx="4140460" cy="25202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330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altLang="zh-CN" sz="2800" smtClean="0"/>
              <a:t>TortoiseSVN</a:t>
            </a:r>
            <a:r>
              <a:rPr sz="2800" smtClean="0"/>
              <a:t>使用基础</a:t>
            </a:r>
            <a:endParaRPr lang="en-US" altLang="zh-CN" sz="2800" smtClean="0"/>
          </a:p>
        </p:txBody>
      </p:sp>
      <p:sp>
        <p:nvSpPr>
          <p:cNvPr id="14339" name="内容占位符 2"/>
          <p:cNvSpPr>
            <a:spLocks noGrp="1"/>
          </p:cNvSpPr>
          <p:nvPr>
            <p:ph sz="quarter" idx="13"/>
          </p:nvPr>
        </p:nvSpPr>
        <p:spPr>
          <a:xfrm>
            <a:off x="250825" y="836613"/>
            <a:ext cx="8208963" cy="5761037"/>
          </a:xfrm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zh-CN" altLang="en-US" sz="2400" b="1" dirty="0" smtClean="0">
                <a:latin typeface="微软雅黑" pitchFamily="34" charset="-122"/>
                <a:cs typeface="+mj-cs"/>
              </a:rPr>
              <a:t>访问版本库</a:t>
            </a:r>
            <a:endParaRPr lang="en-US" altLang="zh-CN" sz="2400" b="1" dirty="0">
              <a:latin typeface="微软雅黑" pitchFamily="34" charset="-122"/>
              <a:cs typeface="+mj-cs"/>
            </a:endParaRPr>
          </a:p>
          <a:p>
            <a:r>
              <a:rPr lang="zh-CN" altLang="zh-CN" sz="2000" dirty="0" smtClean="0"/>
              <a:t>访问方式：</a:t>
            </a:r>
            <a:r>
              <a:rPr lang="zh-CN" altLang="zh-CN" sz="2000" dirty="0"/>
              <a:t>右击电脑</a:t>
            </a:r>
            <a:r>
              <a:rPr lang="zh-CN" altLang="zh-CN" sz="2000" dirty="0" smtClean="0"/>
              <a:t>桌面</a:t>
            </a:r>
            <a:r>
              <a:rPr lang="en-US" altLang="zh-CN" sz="2000" dirty="0">
                <a:sym typeface="Wingdings" pitchFamily="2" charset="2"/>
              </a:rPr>
              <a:t> </a:t>
            </a:r>
            <a:r>
              <a:rPr lang="en-US" altLang="zh-CN" sz="2000" dirty="0" smtClean="0"/>
              <a:t>TortoiseSVN</a:t>
            </a:r>
            <a:r>
              <a:rPr lang="en-US" altLang="zh-CN" sz="2000" dirty="0" smtClean="0">
                <a:sym typeface="Wingdings" pitchFamily="2" charset="2"/>
              </a:rPr>
              <a:t></a:t>
            </a:r>
            <a:r>
              <a:rPr lang="zh-CN" altLang="zh-CN" sz="2000" dirty="0" smtClean="0"/>
              <a:t>版本</a:t>
            </a:r>
            <a:r>
              <a:rPr lang="zh-CN" altLang="zh-CN" sz="2000" dirty="0"/>
              <a:t>库浏览器，输入访问地址（</a:t>
            </a:r>
            <a:r>
              <a:rPr lang="zh-CN" altLang="zh-CN" sz="2000" dirty="0" smtClean="0"/>
              <a:t>可</a:t>
            </a:r>
            <a:r>
              <a:rPr lang="zh-CN" altLang="en-US" sz="2000" dirty="0" smtClean="0"/>
              <a:t>用域账户登录</a:t>
            </a:r>
            <a:r>
              <a:rPr lang="en-US" altLang="zh-CN" sz="2000" u="sng" dirty="0"/>
              <a:t>http://manager.svn.iflytek.com/SVNProject/view/index.jsp</a:t>
            </a:r>
            <a:r>
              <a:rPr lang="zh-CN" altLang="en-US" sz="2000" dirty="0" smtClean="0"/>
              <a:t>在</a:t>
            </a:r>
            <a:r>
              <a:rPr lang="zh-CN" altLang="en-US" sz="2000" dirty="0"/>
              <a:t>仓库列表</a:t>
            </a:r>
            <a:r>
              <a:rPr lang="en-US" altLang="zh-CN" sz="2000" dirty="0"/>
              <a:t>—</a:t>
            </a:r>
            <a:r>
              <a:rPr lang="zh-CN" altLang="en-US" sz="2000" dirty="0"/>
              <a:t>仓库查询列表 查询</a:t>
            </a:r>
            <a:r>
              <a:rPr lang="zh-CN" altLang="zh-CN" sz="2000" dirty="0" smtClean="0"/>
              <a:t>）；</a:t>
            </a:r>
            <a:endParaRPr lang="en-US" altLang="zh-CN" sz="2000" dirty="0" smtClean="0"/>
          </a:p>
          <a:p>
            <a:r>
              <a:rPr lang="zh-CN" altLang="zh-CN" sz="2000" dirty="0" smtClean="0"/>
              <a:t>账户</a:t>
            </a:r>
            <a:r>
              <a:rPr lang="zh-CN" altLang="zh-CN" sz="2000" dirty="0"/>
              <a:t>名：个人域账户名，密码：个人域账户密码。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CC0EEC15-B080-4021-91C1-FF9064BE2A1A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6A256AD-0437-40CF-A84D-BF7826941B60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68" y="3242445"/>
            <a:ext cx="3052090" cy="3431703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163037" y="3217764"/>
            <a:ext cx="5221372" cy="350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altLang="zh-CN" sz="2800" smtClean="0"/>
              <a:t>TortoiseSVN</a:t>
            </a:r>
            <a:r>
              <a:rPr sz="2800" smtClean="0"/>
              <a:t>使用基础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850" y="836613"/>
            <a:ext cx="8362950" cy="1440259"/>
          </a:xfrm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zh-CN" altLang="en-US" sz="2400" b="1" dirty="0" smtClean="0">
                <a:latin typeface="微软雅黑" pitchFamily="34" charset="-122"/>
                <a:cs typeface="+mj-cs"/>
              </a:rPr>
              <a:t>检出</a:t>
            </a:r>
            <a:r>
              <a:rPr lang="zh-CN" altLang="en-US" sz="2400" b="1" dirty="0">
                <a:latin typeface="微软雅黑" pitchFamily="34" charset="-122"/>
              </a:rPr>
              <a:t>（</a:t>
            </a:r>
            <a:r>
              <a:rPr lang="en-US" altLang="zh-CN" sz="2400" b="1" dirty="0">
                <a:latin typeface="微软雅黑" pitchFamily="34" charset="-122"/>
              </a:rPr>
              <a:t>Checkout</a:t>
            </a:r>
            <a:r>
              <a:rPr lang="zh-CN" altLang="en-US" sz="2400" b="1" dirty="0" smtClean="0">
                <a:latin typeface="微软雅黑" pitchFamily="34" charset="-122"/>
              </a:rPr>
              <a:t>）</a:t>
            </a:r>
            <a:endParaRPr lang="en-US" altLang="zh-CN" sz="2400" b="1" dirty="0" smtClean="0">
              <a:latin typeface="微软雅黑" pitchFamily="34" charset="-122"/>
            </a:endParaRPr>
          </a:p>
          <a:p>
            <a:pPr>
              <a:spcBef>
                <a:spcPct val="0"/>
              </a:spcBef>
              <a:defRPr/>
            </a:pPr>
            <a:r>
              <a:rPr lang="zh-CN" altLang="en-US" sz="2000" dirty="0"/>
              <a:t>右击需要检出到本地的文件或目录</a:t>
            </a:r>
            <a:r>
              <a:rPr lang="en-US" altLang="zh-CN" sz="2000" dirty="0">
                <a:sym typeface="Wingdings" pitchFamily="2" charset="2"/>
              </a:rPr>
              <a:t></a:t>
            </a:r>
            <a:r>
              <a:rPr lang="zh-CN" altLang="en-US" sz="2000" dirty="0" smtClean="0">
                <a:sym typeface="Wingdings" pitchFamily="2" charset="2"/>
              </a:rPr>
              <a:t>检出</a:t>
            </a:r>
            <a:endParaRPr lang="en-US" altLang="zh-CN" sz="2000" dirty="0">
              <a:sym typeface="Wingdings" pitchFamily="2" charset="2"/>
            </a:endParaRPr>
          </a:p>
          <a:p>
            <a:pPr>
              <a:spcBef>
                <a:spcPct val="0"/>
              </a:spcBef>
              <a:defRPr/>
            </a:pPr>
            <a:r>
              <a:rPr lang="zh-CN" altLang="en-US" sz="2000" dirty="0" smtClean="0">
                <a:sym typeface="Wingdings" pitchFamily="2" charset="2"/>
              </a:rPr>
              <a:t>注意：检出前先在本地新建文件夹</a:t>
            </a:r>
            <a:endParaRPr lang="en-US" altLang="zh-CN" sz="2000" dirty="0" smtClean="0">
              <a:sym typeface="Wingdings" pitchFamily="2" charset="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24B6015B-CDE6-4AFB-8179-862133217F6E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6C0AFE9-6ECD-484C-A791-4E221DDCA2B6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5" t="13319" r="22119" b="13319"/>
          <a:stretch/>
        </p:blipFill>
        <p:spPr bwMode="auto">
          <a:xfrm>
            <a:off x="683567" y="2420888"/>
            <a:ext cx="5832649" cy="4323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683568" y="2420889"/>
            <a:ext cx="4968552" cy="3960440"/>
            <a:chOff x="827584" y="2060848"/>
            <a:chExt cx="5256584" cy="4346791"/>
          </a:xfrm>
        </p:grpSpPr>
        <p:pic>
          <p:nvPicPr>
            <p:cNvPr id="3686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2060848"/>
              <a:ext cx="5256584" cy="43467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圆角矩形 7"/>
            <p:cNvSpPr/>
            <p:nvPr/>
          </p:nvSpPr>
          <p:spPr>
            <a:xfrm>
              <a:off x="1043608" y="3212976"/>
              <a:ext cx="4464496" cy="43204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125683"/>
            <a:ext cx="1008112" cy="937199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6012160" y="4365104"/>
            <a:ext cx="576064" cy="2880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altLang="zh-CN" sz="2800" smtClean="0"/>
              <a:t>TortoiseSVN</a:t>
            </a:r>
            <a:r>
              <a:rPr sz="2800" smtClean="0"/>
              <a:t>使用基础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850" y="1163917"/>
            <a:ext cx="8362950" cy="5001387"/>
          </a:xfrm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US" altLang="zh-CN" sz="2000" dirty="0" smtClean="0"/>
              <a:t> ：</a:t>
            </a:r>
            <a:r>
              <a:rPr lang="en-US" altLang="zh-CN" sz="2000" dirty="0" err="1"/>
              <a:t>状态正常</a:t>
            </a:r>
            <a:endParaRPr lang="en-US" altLang="zh-CN" sz="2000" dirty="0"/>
          </a:p>
          <a:p>
            <a:r>
              <a:rPr lang="en-US" altLang="zh-CN" sz="2000" dirty="0" smtClean="0"/>
              <a:t> </a:t>
            </a:r>
            <a:r>
              <a:rPr lang="zh-CN" altLang="zh-CN" sz="2000" dirty="0" smtClean="0"/>
              <a:t>：</a:t>
            </a:r>
            <a:r>
              <a:rPr lang="zh-CN" altLang="zh-CN" sz="2000" dirty="0"/>
              <a:t>已修改，未提交</a:t>
            </a:r>
          </a:p>
          <a:p>
            <a:r>
              <a:rPr lang="en-US" altLang="zh-CN" sz="2000" dirty="0" smtClean="0"/>
              <a:t> </a:t>
            </a:r>
            <a:r>
              <a:rPr lang="zh-CN" altLang="zh-CN" sz="2000" dirty="0" smtClean="0"/>
              <a:t>：</a:t>
            </a:r>
            <a:r>
              <a:rPr lang="zh-CN" altLang="zh-CN" sz="2000" dirty="0"/>
              <a:t>冲突，修改的副本不是服务器上的最新版本</a:t>
            </a:r>
          </a:p>
          <a:p>
            <a:r>
              <a:rPr lang="en-US" altLang="zh-CN" sz="2000" dirty="0" smtClean="0"/>
              <a:t> </a:t>
            </a:r>
            <a:r>
              <a:rPr lang="zh-CN" altLang="zh-CN" sz="2000" dirty="0" smtClean="0"/>
              <a:t>：</a:t>
            </a:r>
            <a:r>
              <a:rPr lang="zh-CN" altLang="zh-CN" sz="2000" dirty="0"/>
              <a:t>只读</a:t>
            </a:r>
          </a:p>
          <a:p>
            <a:r>
              <a:rPr lang="en-US" altLang="zh-CN" sz="2000" dirty="0" smtClean="0"/>
              <a:t> ：</a:t>
            </a:r>
            <a:r>
              <a:rPr lang="en-US" altLang="zh-CN" sz="2000" dirty="0" err="1"/>
              <a:t>该文件已被锁定，锁定者解锁后才能他人才能修改</a:t>
            </a:r>
            <a:endParaRPr lang="en-US" altLang="zh-CN" sz="2000" dirty="0"/>
          </a:p>
          <a:p>
            <a:r>
              <a:rPr lang="en-US" altLang="zh-CN" sz="2000" dirty="0" smtClean="0"/>
              <a:t> </a:t>
            </a:r>
            <a:r>
              <a:rPr lang="zh-CN" altLang="zh-CN" sz="2000" dirty="0" smtClean="0"/>
              <a:t>：</a:t>
            </a:r>
            <a:r>
              <a:rPr lang="zh-CN" altLang="zh-CN" sz="2000" dirty="0"/>
              <a:t>删除或丢失</a:t>
            </a:r>
          </a:p>
          <a:p>
            <a:r>
              <a:rPr lang="en-US" altLang="zh-CN" sz="2000" dirty="0" smtClean="0"/>
              <a:t> </a:t>
            </a:r>
            <a:r>
              <a:rPr lang="zh-CN" altLang="zh-CN" sz="2000" dirty="0" smtClean="0"/>
              <a:t>：</a:t>
            </a:r>
            <a:r>
              <a:rPr lang="zh-CN" altLang="zh-CN" sz="2000" dirty="0"/>
              <a:t>已添加，未提交</a:t>
            </a:r>
          </a:p>
          <a:p>
            <a:r>
              <a:rPr lang="en-US" altLang="zh-CN" sz="2000" dirty="0" smtClean="0"/>
              <a:t> </a:t>
            </a:r>
            <a:r>
              <a:rPr lang="zh-CN" altLang="zh-CN" sz="2000" dirty="0" smtClean="0"/>
              <a:t>：</a:t>
            </a:r>
            <a:r>
              <a:rPr lang="zh-CN" altLang="zh-CN" sz="2000" dirty="0"/>
              <a:t>未纳入</a:t>
            </a:r>
            <a:r>
              <a:rPr lang="zh-CN" altLang="zh-CN" sz="2000" dirty="0" smtClean="0"/>
              <a:t>版本控制</a:t>
            </a:r>
            <a:endParaRPr lang="zh-CN" altLang="zh-CN" sz="200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24B6015B-CDE6-4AFB-8179-862133217F6E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6C0AFE9-6ECD-484C-A791-4E221DDCA2B6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06016" y="1340800"/>
            <a:ext cx="293984" cy="3888400"/>
            <a:chOff x="606016" y="980760"/>
            <a:chExt cx="293984" cy="3888400"/>
          </a:xfrm>
        </p:grpSpPr>
        <p:pic>
          <p:nvPicPr>
            <p:cNvPr id="8" name="Picture 1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980760"/>
              <a:ext cx="288032" cy="288032"/>
            </a:xfrm>
            <a:prstGeom prst="rect">
              <a:avLst/>
            </a:prstGeom>
            <a:noFill/>
            <a:ln>
              <a:noFill/>
            </a:ln>
            <a:extLst/>
          </p:spPr>
        </p:pic>
        <p:pic>
          <p:nvPicPr>
            <p:cNvPr id="9" name="Picture 14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484816"/>
              <a:ext cx="288000" cy="288000"/>
            </a:xfrm>
            <a:prstGeom prst="rect">
              <a:avLst/>
            </a:prstGeom>
            <a:noFill/>
            <a:ln>
              <a:noFill/>
            </a:ln>
            <a:extLst/>
          </p:spPr>
        </p:pic>
        <p:pic>
          <p:nvPicPr>
            <p:cNvPr id="10" name="Picture 15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7" t="3" r="6199" b="-3"/>
            <a:stretch/>
          </p:blipFill>
          <p:spPr bwMode="auto">
            <a:xfrm>
              <a:off x="612000" y="2015912"/>
              <a:ext cx="288000" cy="288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Picture 16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92" y="2531818"/>
              <a:ext cx="288000" cy="288000"/>
            </a:xfrm>
            <a:prstGeom prst="rect">
              <a:avLst/>
            </a:prstGeom>
            <a:noFill/>
            <a:ln>
              <a:noFill/>
            </a:ln>
            <a:extLst/>
          </p:spPr>
        </p:pic>
        <p:pic>
          <p:nvPicPr>
            <p:cNvPr id="12" name="Picture 17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000" y="3068992"/>
              <a:ext cx="288000" cy="288000"/>
            </a:xfrm>
            <a:prstGeom prst="rect">
              <a:avLst/>
            </a:prstGeom>
            <a:noFill/>
            <a:ln>
              <a:noFill/>
            </a:ln>
            <a:extLst/>
          </p:spPr>
        </p:pic>
        <p:pic>
          <p:nvPicPr>
            <p:cNvPr id="13" name="Picture 18"/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3573048"/>
              <a:ext cx="288000" cy="288000"/>
            </a:xfrm>
            <a:prstGeom prst="rect">
              <a:avLst/>
            </a:prstGeom>
            <a:noFill/>
            <a:ln>
              <a:noFill/>
            </a:ln>
            <a:extLst/>
          </p:spPr>
        </p:pic>
        <p:pic>
          <p:nvPicPr>
            <p:cNvPr id="14" name="Picture 19"/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000" y="4077104"/>
              <a:ext cx="288000" cy="288000"/>
            </a:xfrm>
            <a:prstGeom prst="rect">
              <a:avLst/>
            </a:prstGeom>
            <a:noFill/>
            <a:ln>
              <a:noFill/>
            </a:ln>
            <a:extLst/>
          </p:spPr>
        </p:pic>
        <p:pic>
          <p:nvPicPr>
            <p:cNvPr id="15" name="图片 14" descr="C:\Users\llle\Desktop\1.png"/>
            <p:cNvPicPr/>
            <p:nvPr/>
          </p:nvPicPr>
          <p:blipFill>
            <a:blip r:embed="rId9" cstate="print">
              <a:duotone>
                <a:prstClr val="black"/>
                <a:srgbClr val="0070C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016" y="4581160"/>
              <a:ext cx="288000" cy="28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7702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altLang="zh-CN" sz="2800" smtClean="0"/>
              <a:t>TortoiseSVN</a:t>
            </a:r>
            <a:r>
              <a:rPr sz="2800" smtClean="0"/>
              <a:t>使用基础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850" y="836613"/>
            <a:ext cx="8362950" cy="528955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2400" b="1" dirty="0" smtClean="0">
                <a:latin typeface="微软雅黑" pitchFamily="34" charset="-122"/>
                <a:cs typeface="+mj-cs"/>
              </a:rPr>
              <a:t>创建目录（</a:t>
            </a:r>
            <a:r>
              <a:rPr lang="en-US" altLang="zh-CN" sz="2400" b="1" dirty="0" smtClean="0">
                <a:latin typeface="微软雅黑" pitchFamily="34" charset="-122"/>
                <a:cs typeface="+mj-cs"/>
              </a:rPr>
              <a:t>Create folder</a:t>
            </a:r>
            <a:r>
              <a:rPr lang="zh-CN" altLang="en-US" sz="2400" b="1" dirty="0" smtClean="0">
                <a:latin typeface="微软雅黑" pitchFamily="34" charset="-122"/>
                <a:cs typeface="+mj-cs"/>
              </a:rPr>
              <a:t>）</a:t>
            </a:r>
            <a:endParaRPr lang="en-US" altLang="zh-CN" sz="2400" b="1" dirty="0" smtClean="0">
              <a:latin typeface="微软雅黑" pitchFamily="34" charset="-122"/>
              <a:cs typeface="+mj-cs"/>
            </a:endParaRPr>
          </a:p>
          <a:p>
            <a:pPr>
              <a:spcBef>
                <a:spcPct val="0"/>
              </a:spcBef>
              <a:defRPr/>
            </a:pPr>
            <a:r>
              <a:rPr lang="zh-CN" altLang="en-US" sz="2000" dirty="0" smtClean="0"/>
              <a:t>方式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：右</a:t>
            </a:r>
            <a:r>
              <a:rPr lang="zh-CN" altLang="en-US" sz="2000" dirty="0"/>
              <a:t>击</a:t>
            </a:r>
            <a:r>
              <a:rPr lang="zh-CN" altLang="en-US" sz="2000" dirty="0" smtClean="0"/>
              <a:t>版本浏览器中目录</a:t>
            </a:r>
            <a:r>
              <a:rPr lang="en-US" altLang="zh-CN" sz="2000" dirty="0" smtClean="0">
                <a:sym typeface="Wingdings" pitchFamily="2" charset="2"/>
              </a:rPr>
              <a:t></a:t>
            </a:r>
            <a:r>
              <a:rPr lang="zh-CN" altLang="en-US" sz="2000" dirty="0">
                <a:sym typeface="Wingdings" pitchFamily="2" charset="2"/>
              </a:rPr>
              <a:t>新建</a:t>
            </a:r>
            <a:r>
              <a:rPr lang="zh-CN" altLang="en-US" sz="2000" dirty="0" smtClean="0">
                <a:sym typeface="Wingdings" pitchFamily="2" charset="2"/>
              </a:rPr>
              <a:t>文件夹</a:t>
            </a:r>
            <a:endParaRPr lang="en-US" altLang="zh-CN" sz="2000" dirty="0" smtClean="0">
              <a:sym typeface="Wingdings" pitchFamily="2" charset="2"/>
            </a:endParaRPr>
          </a:p>
          <a:p>
            <a:pPr>
              <a:spcBef>
                <a:spcPct val="0"/>
              </a:spcBef>
              <a:defRPr/>
            </a:pPr>
            <a:r>
              <a:rPr lang="zh-CN" altLang="en-US" sz="2000" dirty="0" smtClean="0">
                <a:sym typeface="Wingdings" pitchFamily="2" charset="2"/>
              </a:rPr>
              <a:t>方式</a:t>
            </a:r>
            <a:r>
              <a:rPr lang="en-US" altLang="zh-CN" sz="2000" dirty="0" smtClean="0">
                <a:sym typeface="Wingdings" pitchFamily="2" charset="2"/>
              </a:rPr>
              <a:t>2</a:t>
            </a:r>
            <a:r>
              <a:rPr lang="zh-CN" altLang="en-US" sz="2000" dirty="0" smtClean="0">
                <a:sym typeface="Wingdings" pitchFamily="2" charset="2"/>
              </a:rPr>
              <a:t>：在本地新建文件夹</a:t>
            </a:r>
            <a:r>
              <a:rPr lang="en-US" altLang="zh-CN" sz="2000" dirty="0" smtClean="0">
                <a:sym typeface="Wingdings" pitchFamily="2" charset="2"/>
              </a:rPr>
              <a:t></a:t>
            </a:r>
            <a:r>
              <a:rPr lang="zh-CN" altLang="en-US" sz="2000" dirty="0" smtClean="0">
                <a:sym typeface="Wingdings" pitchFamily="2" charset="2"/>
              </a:rPr>
              <a:t>执行“增加”“提交”操作（参照“提交”操作步骤）</a:t>
            </a:r>
            <a:endParaRPr lang="en-US" altLang="zh-CN" sz="2000" dirty="0" smtClean="0">
              <a:sym typeface="Wingdings" pitchFamily="2" charset="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24B6015B-CDE6-4AFB-8179-862133217F6E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6C0AFE9-6ECD-484C-A791-4E221DDCA2B6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7" t="13541" r="22108" b="12847"/>
          <a:stretch/>
        </p:blipFill>
        <p:spPr bwMode="auto">
          <a:xfrm>
            <a:off x="1403648" y="2013179"/>
            <a:ext cx="5688632" cy="4224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221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684213" y="620713"/>
            <a:ext cx="5975350" cy="1368425"/>
          </a:xfrm>
        </p:spPr>
        <p:txBody>
          <a:bodyPr/>
          <a:lstStyle/>
          <a:p>
            <a:r>
              <a:rPr sz="2800" smtClean="0"/>
              <a:t>主要内容</a:t>
            </a:r>
            <a:endParaRPr lang="en-US" sz="2800" smtClean="0"/>
          </a:p>
        </p:txBody>
      </p:sp>
      <p:sp>
        <p:nvSpPr>
          <p:cNvPr id="5123" name="内容占位符 2"/>
          <p:cNvSpPr>
            <a:spLocks noGrp="1"/>
          </p:cNvSpPr>
          <p:nvPr>
            <p:ph sz="quarter" idx="13"/>
          </p:nvPr>
        </p:nvSpPr>
        <p:spPr>
          <a:xfrm>
            <a:off x="684213" y="2060848"/>
            <a:ext cx="7343775" cy="3455988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zh-CN" altLang="en-US" sz="2400" dirty="0" smtClean="0"/>
              <a:t>什么是</a:t>
            </a:r>
            <a:r>
              <a:rPr lang="en-US" altLang="zh-CN" sz="2400" dirty="0" smtClean="0"/>
              <a:t>SVN</a:t>
            </a:r>
            <a:r>
              <a:rPr lang="zh-CN" altLang="en-US" sz="2400" dirty="0" smtClean="0"/>
              <a:t>？（</a:t>
            </a:r>
            <a:r>
              <a:rPr lang="en-US" altLang="zh-CN" sz="2400" dirty="0" smtClean="0"/>
              <a:t>SVN</a:t>
            </a:r>
            <a:r>
              <a:rPr lang="zh-CN" altLang="en-US" sz="2400" dirty="0" smtClean="0"/>
              <a:t>概述）</a:t>
            </a:r>
            <a:endParaRPr lang="en-US" altLang="zh-CN" sz="2400" dirty="0" smtClean="0"/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zh-CN" altLang="en-US" sz="2400" dirty="0" smtClean="0"/>
              <a:t>为什么要用</a:t>
            </a:r>
            <a:r>
              <a:rPr lang="en-US" altLang="zh-CN" sz="2400" dirty="0" smtClean="0"/>
              <a:t>SVN</a:t>
            </a:r>
            <a:r>
              <a:rPr lang="zh-CN" altLang="en-US" sz="2400" dirty="0" smtClean="0"/>
              <a:t>？（</a:t>
            </a:r>
            <a:r>
              <a:rPr lang="en-US" altLang="zh-CN" sz="2400" dirty="0" smtClean="0"/>
              <a:t>SVN</a:t>
            </a:r>
            <a:r>
              <a:rPr lang="zh-CN" altLang="en-US" sz="2400" dirty="0" smtClean="0"/>
              <a:t>能做什么）</a:t>
            </a:r>
            <a:endParaRPr lang="en-US" altLang="zh-CN" sz="2400" dirty="0" smtClean="0"/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zh-CN" altLang="en-US" sz="2400" dirty="0" smtClean="0"/>
              <a:t>怎么用</a:t>
            </a:r>
            <a:r>
              <a:rPr lang="en-US" altLang="zh-CN" sz="2400" dirty="0" smtClean="0"/>
              <a:t>SVN?</a:t>
            </a:r>
            <a:r>
              <a:rPr lang="zh-CN" altLang="en-US" sz="2400" dirty="0" smtClean="0"/>
              <a:t>（基础操作和规范）</a:t>
            </a:r>
            <a:endParaRPr lang="en-US" altLang="zh-CN" sz="2400" dirty="0" smtClean="0"/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zh-CN" altLang="en-US" sz="2400" dirty="0" smtClean="0"/>
              <a:t>遇到问题怎么办？（常见问题解答）</a:t>
            </a:r>
            <a:endParaRPr lang="en-US" altLang="zh-CN" sz="2400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4FCD474F-5748-4769-BC02-10D5E62708E9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B3AEC7D-612B-4A0A-9775-C743356EA40C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020" y="3429000"/>
            <a:ext cx="2425452" cy="2829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altLang="zh-CN" sz="2800" smtClean="0"/>
              <a:t>TortoiseSVN</a:t>
            </a:r>
            <a:r>
              <a:rPr sz="2800" smtClean="0"/>
              <a:t>使用基础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850" y="836613"/>
            <a:ext cx="8208963" cy="528955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1200"/>
              </a:spcAft>
              <a:defRPr/>
            </a:pPr>
            <a:r>
              <a:rPr lang="zh-CN" altLang="en-US" sz="2400" b="1" dirty="0" smtClean="0">
                <a:latin typeface="微软雅黑" pitchFamily="34" charset="-122"/>
                <a:cs typeface="+mj-cs"/>
              </a:rPr>
              <a:t>提交（</a:t>
            </a:r>
            <a:r>
              <a:rPr lang="en-US" altLang="zh-CN" sz="2400" b="1" dirty="0" smtClean="0">
                <a:latin typeface="微软雅黑" pitchFamily="34" charset="-122"/>
                <a:cs typeface="+mj-cs"/>
              </a:rPr>
              <a:t>Commit</a:t>
            </a:r>
            <a:r>
              <a:rPr lang="zh-CN" altLang="en-US" sz="2400" b="1" dirty="0" smtClean="0">
                <a:latin typeface="微软雅黑" pitchFamily="34" charset="-122"/>
                <a:cs typeface="+mj-cs"/>
              </a:rPr>
              <a:t>）</a:t>
            </a:r>
            <a:endParaRPr lang="en-US" altLang="zh-CN" sz="2400" b="1" dirty="0" smtClean="0">
              <a:latin typeface="微软雅黑" pitchFamily="34" charset="-122"/>
              <a:cs typeface="+mj-cs"/>
            </a:endParaRPr>
          </a:p>
          <a:p>
            <a:pPr>
              <a:spcBef>
                <a:spcPct val="0"/>
              </a:spcBef>
              <a:defRPr/>
            </a:pPr>
            <a:r>
              <a:rPr lang="zh-CN" altLang="en-US" sz="2000" dirty="0" smtClean="0"/>
              <a:t>把文件复制到检出的文件夹里</a:t>
            </a:r>
            <a:r>
              <a:rPr lang="en-US" altLang="zh-CN" sz="2000" dirty="0" smtClean="0">
                <a:sym typeface="Wingdings" pitchFamily="2" charset="2"/>
              </a:rPr>
              <a:t></a:t>
            </a:r>
            <a:r>
              <a:rPr lang="zh-CN" altLang="en-US" sz="2000" dirty="0" smtClean="0"/>
              <a:t>右</a:t>
            </a:r>
            <a:r>
              <a:rPr lang="zh-CN" altLang="en-US" sz="2000" dirty="0"/>
              <a:t>击本地</a:t>
            </a:r>
            <a:r>
              <a:rPr lang="zh-CN" altLang="en-US" sz="2000" dirty="0" smtClean="0"/>
              <a:t>需提交的</a:t>
            </a:r>
            <a:r>
              <a:rPr lang="zh-CN" altLang="en-US" sz="2000" dirty="0"/>
              <a:t>文件</a:t>
            </a:r>
            <a:r>
              <a:rPr lang="en-US" altLang="zh-CN" sz="2000" dirty="0" smtClean="0">
                <a:sym typeface="Wingdings" pitchFamily="2" charset="2"/>
              </a:rPr>
              <a:t>TortoiseSVN</a:t>
            </a:r>
            <a:r>
              <a:rPr lang="zh-CN" altLang="en-US" sz="2000" dirty="0" smtClean="0">
                <a:sym typeface="Wingdings" pitchFamily="2" charset="2"/>
              </a:rPr>
              <a:t>增加</a:t>
            </a:r>
            <a:r>
              <a:rPr lang="en-US" altLang="zh-CN" sz="2000" dirty="0" smtClean="0">
                <a:sym typeface="Wingdings" pitchFamily="2" charset="2"/>
              </a:rPr>
              <a:t></a:t>
            </a:r>
            <a:r>
              <a:rPr lang="zh-CN" altLang="en-US" sz="2000" dirty="0" smtClean="0">
                <a:sym typeface="Wingdings" pitchFamily="2" charset="2"/>
              </a:rPr>
              <a:t>该文件或文件夹左下角显示蓝色加号</a:t>
            </a:r>
            <a:endParaRPr lang="en-US" altLang="zh-CN" sz="2000" dirty="0" smtClean="0">
              <a:sym typeface="Wingdings" pitchFamily="2" charset="2"/>
            </a:endParaRPr>
          </a:p>
          <a:p>
            <a:pPr>
              <a:spcBef>
                <a:spcPct val="0"/>
              </a:spcBef>
              <a:defRPr/>
            </a:pPr>
            <a:r>
              <a:rPr lang="zh-CN" altLang="en-US" sz="2000" dirty="0"/>
              <a:t>右击已添加的文件</a:t>
            </a:r>
            <a:r>
              <a:rPr lang="en-US" altLang="zh-CN" sz="2000" dirty="0" smtClean="0">
                <a:sym typeface="Wingdings" pitchFamily="2" charset="2"/>
              </a:rPr>
              <a:t>SVN</a:t>
            </a:r>
            <a:r>
              <a:rPr lang="zh-CN" altLang="en-US" sz="2000" dirty="0" smtClean="0">
                <a:sym typeface="Wingdings" pitchFamily="2" charset="2"/>
              </a:rPr>
              <a:t>提交</a:t>
            </a:r>
            <a:endParaRPr lang="en-US" altLang="zh-CN" sz="2000" dirty="0" smtClean="0">
              <a:sym typeface="Wingdings" pitchFamily="2" charset="2"/>
            </a:endParaRPr>
          </a:p>
          <a:p>
            <a:pPr>
              <a:spcBef>
                <a:spcPct val="0"/>
              </a:spcBef>
              <a:defRPr/>
            </a:pPr>
            <a:endParaRPr lang="en-US" altLang="zh-CN" sz="2000" dirty="0"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  <a:defRPr/>
            </a:pPr>
            <a:endParaRPr lang="en-US" altLang="zh-CN" sz="2000" dirty="0">
              <a:sym typeface="Wingdings" pitchFamily="2" charset="2"/>
            </a:endParaRPr>
          </a:p>
          <a:p>
            <a:pPr>
              <a:spcBef>
                <a:spcPts val="600"/>
              </a:spcBef>
              <a:defRPr/>
            </a:pPr>
            <a:r>
              <a:rPr lang="zh-CN" altLang="en-US" sz="2000" b="1" kern="0" dirty="0" smtClean="0">
                <a:solidFill>
                  <a:srgbClr val="FF0000"/>
                </a:solidFill>
                <a:latin typeface="微软雅黑" pitchFamily="34" charset="-122"/>
              </a:rPr>
              <a:t>注意</a:t>
            </a:r>
            <a:r>
              <a:rPr lang="zh-CN" altLang="en-US" sz="2000" b="1" kern="0" dirty="0" smtClean="0">
                <a:latin typeface="微软雅黑" pitchFamily="34" charset="-122"/>
              </a:rPr>
              <a:t>：</a:t>
            </a:r>
            <a:endParaRPr lang="en-US" altLang="zh-CN" sz="2000" b="1" kern="0" dirty="0" smtClean="0">
              <a:latin typeface="微软雅黑" pitchFamily="34" charset="-122"/>
            </a:endParaRPr>
          </a:p>
          <a:p>
            <a:pPr marL="914400" lvl="1" indent="-457200">
              <a:buClr>
                <a:srgbClr val="000000"/>
              </a:buClr>
              <a:buFont typeface="+mj-lt"/>
              <a:buAutoNum type="alphaLcPeriod"/>
              <a:defRPr/>
            </a:pPr>
            <a:r>
              <a:rPr lang="zh-CN" altLang="en-US" sz="1800" kern="0" dirty="0" smtClean="0">
                <a:latin typeface="微软雅黑" pitchFamily="34" charset="-122"/>
              </a:rPr>
              <a:t>不要上传过大的文件</a:t>
            </a:r>
            <a:endParaRPr lang="en-US" altLang="zh-CN" sz="1800" kern="0" dirty="0">
              <a:latin typeface="微软雅黑" pitchFamily="34" charset="-122"/>
            </a:endParaRPr>
          </a:p>
          <a:p>
            <a:pPr marL="914400" lvl="1" indent="-457200">
              <a:buClr>
                <a:srgbClr val="000000"/>
              </a:buClr>
              <a:buFont typeface="+mj-lt"/>
              <a:buAutoNum type="alphaLcPeriod"/>
              <a:defRPr/>
            </a:pPr>
            <a:r>
              <a:rPr lang="zh-CN" altLang="en-US" sz="1800" kern="0" dirty="0" smtClean="0">
                <a:latin typeface="微软雅黑" pitchFamily="34" charset="-122"/>
              </a:rPr>
              <a:t>不</a:t>
            </a:r>
            <a:r>
              <a:rPr lang="zh-CN" altLang="en-US" sz="1800" kern="0" dirty="0">
                <a:latin typeface="微软雅黑" pitchFamily="34" charset="-122"/>
              </a:rPr>
              <a:t>允许上传没有</a:t>
            </a:r>
            <a:r>
              <a:rPr lang="zh-CN" altLang="en-US" sz="1800" kern="0" dirty="0" smtClean="0">
                <a:latin typeface="微软雅黑" pitchFamily="34" charset="-122"/>
              </a:rPr>
              <a:t>内容或与</a:t>
            </a:r>
            <a:r>
              <a:rPr lang="zh-CN" altLang="en-US" sz="1800" kern="0" dirty="0">
                <a:latin typeface="微软雅黑" pitchFamily="34" charset="-122"/>
              </a:rPr>
              <a:t>工作无关</a:t>
            </a:r>
            <a:r>
              <a:rPr lang="zh-CN" altLang="en-US" sz="1800" kern="0" dirty="0" smtClean="0">
                <a:latin typeface="微软雅黑" pitchFamily="34" charset="-122"/>
              </a:rPr>
              <a:t>的文件</a:t>
            </a:r>
            <a:endParaRPr lang="en-US" altLang="zh-CN" sz="1800" kern="0" dirty="0" smtClean="0">
              <a:latin typeface="微软雅黑" pitchFamily="34" charset="-122"/>
            </a:endParaRPr>
          </a:p>
          <a:p>
            <a:pPr marL="914400" lvl="1" indent="-457200">
              <a:buClr>
                <a:srgbClr val="000000"/>
              </a:buClr>
              <a:buFont typeface="+mj-lt"/>
              <a:buAutoNum type="alphaLcPeriod"/>
              <a:defRPr/>
            </a:pPr>
            <a:r>
              <a:rPr lang="zh-CN" altLang="en-US" sz="1800" kern="0" dirty="0">
                <a:latin typeface="微软雅黑" pitchFamily="34" charset="-122"/>
              </a:rPr>
              <a:t>提交修改文件必须填写备注，注明提交原因和修改</a:t>
            </a:r>
            <a:r>
              <a:rPr lang="zh-CN" altLang="en-US" sz="1800" kern="0" dirty="0" smtClean="0">
                <a:latin typeface="微软雅黑" pitchFamily="34" charset="-122"/>
              </a:rPr>
              <a:t>内容</a:t>
            </a:r>
            <a:endParaRPr lang="en-US" altLang="zh-CN" sz="1800" kern="0" dirty="0">
              <a:latin typeface="微软雅黑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F7AA571F-C5EA-42F4-9B20-23D2564049B0}" type="datetime1">
              <a:rPr lang="zh-CN" altLang="en-US"/>
              <a:pPr>
                <a:defRPr/>
              </a:pPr>
              <a:t>2017/7/26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30853F2-A4E8-47A8-BC01-E7C758E3D226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8" t="21180" r="19570" b="33160"/>
          <a:stretch/>
        </p:blipFill>
        <p:spPr bwMode="auto">
          <a:xfrm>
            <a:off x="763712" y="2636913"/>
            <a:ext cx="5952778" cy="334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924944"/>
            <a:ext cx="864096" cy="828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3" t="17187" r="39751" b="39968"/>
          <a:stretch/>
        </p:blipFill>
        <p:spPr bwMode="auto">
          <a:xfrm>
            <a:off x="755576" y="2924944"/>
            <a:ext cx="3376240" cy="3242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87" y="4628879"/>
            <a:ext cx="839341" cy="816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右箭头 13"/>
          <p:cNvSpPr/>
          <p:nvPr/>
        </p:nvSpPr>
        <p:spPr>
          <a:xfrm rot="5400000">
            <a:off x="6816625" y="4077072"/>
            <a:ext cx="576064" cy="2880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altLang="zh-CN" sz="2800" smtClean="0"/>
              <a:t>TortoiseSVN</a:t>
            </a:r>
            <a:r>
              <a:rPr sz="2800" smtClean="0"/>
              <a:t>使用基础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95858" y="1340768"/>
            <a:ext cx="3960118" cy="4248472"/>
          </a:xfrm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zh-CN" altLang="en-US" sz="2400" b="1" dirty="0" smtClean="0">
                <a:latin typeface="微软雅黑" pitchFamily="34" charset="-122"/>
                <a:cs typeface="+mj-cs"/>
              </a:rPr>
              <a:t>更新（</a:t>
            </a:r>
            <a:r>
              <a:rPr lang="en-US" altLang="zh-CN" sz="2400" b="1" dirty="0" smtClean="0">
                <a:latin typeface="微软雅黑" pitchFamily="34" charset="-122"/>
                <a:cs typeface="+mj-cs"/>
              </a:rPr>
              <a:t>Update</a:t>
            </a:r>
            <a:r>
              <a:rPr lang="zh-CN" altLang="en-US" sz="2400" b="1" dirty="0" smtClean="0">
                <a:latin typeface="微软雅黑" pitchFamily="34" charset="-122"/>
                <a:cs typeface="+mj-cs"/>
              </a:rPr>
              <a:t>）</a:t>
            </a:r>
            <a:endParaRPr lang="en-US" altLang="zh-CN" sz="2400" b="1" dirty="0" smtClean="0">
              <a:latin typeface="微软雅黑" pitchFamily="34" charset="-122"/>
              <a:cs typeface="+mj-cs"/>
            </a:endParaRPr>
          </a:p>
          <a:p>
            <a:pPr>
              <a:spcBef>
                <a:spcPct val="0"/>
              </a:spcBef>
              <a:defRPr/>
            </a:pPr>
            <a:r>
              <a:rPr lang="zh-CN" altLang="en-US" sz="2000" dirty="0"/>
              <a:t>右击本地需更新</a:t>
            </a:r>
            <a:r>
              <a:rPr lang="zh-CN" altLang="en-US" sz="2000" dirty="0" smtClean="0"/>
              <a:t>的目录或文件</a:t>
            </a:r>
            <a:r>
              <a:rPr lang="en-US" altLang="zh-CN" sz="2000" dirty="0">
                <a:sym typeface="Wingdings" pitchFamily="2" charset="2"/>
              </a:rPr>
              <a:t>SVN</a:t>
            </a:r>
            <a:r>
              <a:rPr lang="zh-CN" altLang="en-US" sz="2000" dirty="0" smtClean="0">
                <a:sym typeface="Wingdings" pitchFamily="2" charset="2"/>
              </a:rPr>
              <a:t>更新</a:t>
            </a:r>
            <a:endParaRPr lang="en-US" altLang="zh-CN" sz="2000" dirty="0"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  <a:defRPr/>
            </a:pPr>
            <a:endParaRPr lang="en-US" altLang="zh-CN" sz="2000" b="1" dirty="0" smtClean="0">
              <a:latin typeface="微软雅黑" pitchFamily="34" charset="-122"/>
              <a:cs typeface="+mj-cs"/>
            </a:endParaRPr>
          </a:p>
          <a:p>
            <a:pPr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sym typeface="Wingdings" pitchFamily="2" charset="2"/>
              </a:rPr>
              <a:t>注意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sym typeface="Wingdings" pitchFamily="2" charset="2"/>
              </a:rPr>
              <a:t>：</a:t>
            </a:r>
            <a:r>
              <a:rPr lang="zh-CN" altLang="en-US" sz="2000" dirty="0" smtClean="0">
                <a:latin typeface="+mn-ea"/>
                <a:sym typeface="Wingdings" pitchFamily="2" charset="2"/>
              </a:rPr>
              <a:t>修改本地副本文件</a:t>
            </a:r>
            <a:r>
              <a:rPr lang="zh-CN" altLang="en-US" sz="2000" dirty="0">
                <a:latin typeface="+mn-ea"/>
                <a:sym typeface="Wingdings" pitchFamily="2" charset="2"/>
              </a:rPr>
              <a:t>时必须先</a:t>
            </a:r>
            <a:r>
              <a:rPr lang="zh-CN" altLang="en-US" sz="2000" dirty="0" smtClean="0">
                <a:latin typeface="+mn-ea"/>
                <a:sym typeface="Wingdings" pitchFamily="2" charset="2"/>
              </a:rPr>
              <a:t>执行</a:t>
            </a:r>
            <a:r>
              <a:rPr lang="zh-CN" altLang="en-US" sz="2000" dirty="0">
                <a:latin typeface="+mn-ea"/>
                <a:sym typeface="Wingdings" pitchFamily="2" charset="2"/>
              </a:rPr>
              <a:t>“更新”操作，否则容易产生</a:t>
            </a:r>
            <a:r>
              <a:rPr lang="zh-CN" altLang="en-US" sz="2000" dirty="0" smtClean="0">
                <a:latin typeface="+mn-ea"/>
                <a:sym typeface="Wingdings" pitchFamily="2" charset="2"/>
              </a:rPr>
              <a:t>冲突（多人修改同一文件）。</a:t>
            </a:r>
            <a:r>
              <a:rPr lang="zh-CN" altLang="en-US" sz="2000" dirty="0" smtClean="0"/>
              <a:t>先</a:t>
            </a:r>
            <a:r>
              <a:rPr lang="zh-CN" altLang="en-US" sz="2000" dirty="0"/>
              <a:t>在编辑器里保存代码（最好关掉），再</a:t>
            </a:r>
            <a:r>
              <a:rPr lang="en-US" altLang="zh-CN" sz="2000" dirty="0"/>
              <a:t>update</a:t>
            </a:r>
            <a:r>
              <a:rPr lang="zh-CN" altLang="en-US" sz="2000" dirty="0" smtClean="0"/>
              <a:t>！</a:t>
            </a:r>
            <a:endParaRPr lang="en-US" altLang="zh-CN" sz="2000" dirty="0">
              <a:latin typeface="+mn-ea"/>
              <a:sym typeface="Wingdings" pitchFamily="2" charset="2"/>
            </a:endParaRPr>
          </a:p>
          <a:p>
            <a:pPr>
              <a:spcBef>
                <a:spcPct val="0"/>
              </a:spcBef>
              <a:defRPr/>
            </a:pPr>
            <a:endParaRPr lang="en-US" altLang="zh-CN" sz="2400" b="1" dirty="0">
              <a:latin typeface="微软雅黑" pitchFamily="34" charset="-122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FC025F43-184D-48FA-AA90-BEDC650864D6}" type="datetime1">
              <a:rPr lang="zh-CN" altLang="en-US"/>
              <a:pPr>
                <a:defRPr/>
              </a:pPr>
              <a:t>2017/7/26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0DD11B7-11B7-483D-9E8B-42EC8E5CC497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40"/>
          <a:stretch/>
        </p:blipFill>
        <p:spPr>
          <a:xfrm>
            <a:off x="4788024" y="1612048"/>
            <a:ext cx="3096344" cy="390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altLang="zh-CN" sz="2800" smtClean="0"/>
              <a:t>TortoiseSVN</a:t>
            </a:r>
            <a:r>
              <a:rPr sz="2800" smtClean="0"/>
              <a:t>使用基础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95858" y="1556792"/>
            <a:ext cx="8064574" cy="468052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2400" b="1" dirty="0" smtClean="0">
                <a:latin typeface="微软雅黑" pitchFamily="34" charset="-122"/>
                <a:cs typeface="+mj-cs"/>
              </a:rPr>
              <a:t>强制锁定</a:t>
            </a:r>
            <a:endParaRPr lang="en-US" altLang="zh-CN" sz="2400" b="1" dirty="0" smtClean="0">
              <a:latin typeface="微软雅黑" pitchFamily="34" charset="-122"/>
              <a:cs typeface="+mj-cs"/>
            </a:endParaRPr>
          </a:p>
          <a:p>
            <a:pPr>
              <a:spcBef>
                <a:spcPct val="0"/>
              </a:spcBef>
              <a:defRPr/>
            </a:pPr>
            <a:r>
              <a:rPr lang="zh-CN" altLang="en-US" sz="2000" dirty="0" smtClean="0"/>
              <a:t>设置文件必须获取锁定后才能编辑，否则为只读</a:t>
            </a:r>
            <a:endParaRPr lang="en-US" altLang="zh-CN" sz="2000" dirty="0" smtClean="0"/>
          </a:p>
          <a:p>
            <a:pPr>
              <a:spcBef>
                <a:spcPts val="600"/>
              </a:spcBef>
              <a:defRPr/>
            </a:pPr>
            <a:r>
              <a:rPr lang="zh-CN" altLang="en-US" sz="2000" dirty="0" smtClean="0"/>
              <a:t>方法：</a:t>
            </a:r>
            <a:endParaRPr lang="en-US" altLang="zh-CN" sz="2000" dirty="0" smtClean="0"/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zh-CN" altLang="en-US" sz="2000" dirty="0" smtClean="0"/>
              <a:t>     右</a:t>
            </a:r>
            <a:r>
              <a:rPr lang="zh-CN" altLang="en-US" sz="2000" dirty="0"/>
              <a:t>击本地</a:t>
            </a:r>
            <a:r>
              <a:rPr lang="zh-CN" altLang="en-US" sz="2000" dirty="0" smtClean="0"/>
              <a:t>需锁定的文件</a:t>
            </a:r>
            <a:r>
              <a:rPr lang="en-US" altLang="zh-CN" sz="2000" dirty="0" smtClean="0">
                <a:sym typeface="Wingdings" pitchFamily="2" charset="2"/>
              </a:rPr>
              <a:t></a:t>
            </a:r>
            <a:r>
              <a:rPr lang="en-US" altLang="zh-CN" sz="2000" dirty="0" err="1" smtClean="0">
                <a:sym typeface="Wingdings" pitchFamily="2" charset="2"/>
              </a:rPr>
              <a:t>TortiseSVN</a:t>
            </a:r>
            <a:r>
              <a:rPr lang="en-US" altLang="zh-CN" sz="2000" dirty="0" smtClean="0">
                <a:sym typeface="Wingdings" pitchFamily="2" charset="2"/>
              </a:rPr>
              <a:t> </a:t>
            </a:r>
            <a:r>
              <a:rPr lang="zh-CN" altLang="en-US" sz="2000" dirty="0" smtClean="0">
                <a:sym typeface="Wingdings" pitchFamily="2" charset="2"/>
              </a:rPr>
              <a:t>属性</a:t>
            </a:r>
            <a:r>
              <a:rPr lang="en-US" altLang="zh-CN" sz="2000" dirty="0" smtClean="0">
                <a:sym typeface="Wingdings" pitchFamily="2" charset="2"/>
              </a:rPr>
              <a:t></a:t>
            </a:r>
            <a:r>
              <a:rPr lang="zh-CN" altLang="en-US" sz="2000" dirty="0" smtClean="0">
                <a:sym typeface="Wingdings" pitchFamily="2" charset="2"/>
              </a:rPr>
              <a:t>请求锁定</a:t>
            </a:r>
            <a:endParaRPr lang="en-US" altLang="zh-CN" sz="2000" dirty="0"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  <a:defRPr/>
            </a:pPr>
            <a:endParaRPr lang="en-US" altLang="zh-CN" sz="2000" b="1" dirty="0" smtClean="0">
              <a:latin typeface="微软雅黑" pitchFamily="34" charset="-122"/>
              <a:cs typeface="+mj-cs"/>
            </a:endParaRPr>
          </a:p>
          <a:p>
            <a:pPr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sym typeface="Wingdings" pitchFamily="2" charset="2"/>
              </a:rPr>
              <a:t>注意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sym typeface="Wingdings" pitchFamily="2" charset="2"/>
              </a:rPr>
              <a:t>：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sym typeface="Wingdings" pitchFamily="2" charset="2"/>
              </a:rPr>
              <a:t>设置强制锁定的文件修改步骤为：右击该文件</a:t>
            </a:r>
            <a:r>
              <a:rPr lang="en-US" altLang="zh-CN" sz="2000" dirty="0" smtClean="0">
                <a:sym typeface="Wingdings" pitchFamily="2" charset="2"/>
              </a:rPr>
              <a:t></a:t>
            </a:r>
            <a:r>
              <a:rPr lang="en-US" altLang="zh-CN" sz="2000" dirty="0">
                <a:sym typeface="Wingdings" pitchFamily="2" charset="2"/>
              </a:rPr>
              <a:t> </a:t>
            </a:r>
            <a:r>
              <a:rPr lang="en-US" altLang="zh-CN" sz="2000" dirty="0" err="1">
                <a:sym typeface="Wingdings" pitchFamily="2" charset="2"/>
              </a:rPr>
              <a:t>TortiseSVN</a:t>
            </a:r>
            <a:r>
              <a:rPr lang="en-US" altLang="zh-CN" sz="2000" dirty="0">
                <a:sym typeface="Wingdings" pitchFamily="2" charset="2"/>
              </a:rPr>
              <a:t> 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sym typeface="Wingdings" pitchFamily="2" charset="2"/>
              </a:rPr>
              <a:t>获取锁定</a:t>
            </a:r>
            <a:r>
              <a:rPr lang="en-US" altLang="zh-CN" sz="2000" dirty="0" smtClean="0">
                <a:sym typeface="Wingdings" pitchFamily="2" charset="2"/>
              </a:rPr>
              <a:t></a:t>
            </a:r>
            <a:r>
              <a:rPr lang="zh-CN" altLang="en-US" sz="2000" dirty="0" smtClean="0">
                <a:sym typeface="Wingdings" pitchFamily="2" charset="2"/>
              </a:rPr>
              <a:t>修改</a:t>
            </a:r>
            <a:r>
              <a:rPr lang="en-US" altLang="zh-CN" sz="2000" dirty="0" smtClean="0">
                <a:sym typeface="Wingdings" pitchFamily="2" charset="2"/>
              </a:rPr>
              <a:t></a:t>
            </a:r>
            <a:r>
              <a:rPr lang="zh-CN" altLang="en-US" sz="2000" dirty="0" smtClean="0">
                <a:sym typeface="Wingdings" pitchFamily="2" charset="2"/>
              </a:rPr>
              <a:t>右击提交，提交后自动解锁</a:t>
            </a:r>
            <a:endParaRPr lang="en-US" altLang="zh-CN" sz="2000" dirty="0">
              <a:solidFill>
                <a:schemeClr val="tx1"/>
              </a:solidFill>
              <a:latin typeface="+mn-ea"/>
              <a:sym typeface="Wingdings" pitchFamily="2" charset="2"/>
            </a:endParaRPr>
          </a:p>
          <a:p>
            <a:pPr>
              <a:spcBef>
                <a:spcPct val="0"/>
              </a:spcBef>
              <a:defRPr/>
            </a:pPr>
            <a:endParaRPr lang="en-US" altLang="zh-CN" sz="2400" b="1" dirty="0">
              <a:latin typeface="微软雅黑" pitchFamily="34" charset="-122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FC025F43-184D-48FA-AA90-BEDC650864D6}" type="datetime1">
              <a:rPr lang="zh-CN" altLang="en-US"/>
              <a:pPr>
                <a:defRPr/>
              </a:pPr>
              <a:t>2017/7/26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0DD11B7-11B7-483D-9E8B-42EC8E5CC497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87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altLang="zh-CN" sz="2800" smtClean="0"/>
              <a:t>TortoiseSVN</a:t>
            </a:r>
            <a:r>
              <a:rPr sz="2800" smtClean="0"/>
              <a:t>使用基础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FC025F43-184D-48FA-AA90-BEDC650864D6}" type="datetime1">
              <a:rPr lang="zh-CN" altLang="en-US"/>
              <a:pPr>
                <a:defRPr/>
              </a:pPr>
              <a:t>2017/7/26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0DD11B7-11B7-483D-9E8B-42EC8E5CC497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79512" y="1124744"/>
            <a:ext cx="4644516" cy="4443123"/>
            <a:chOff x="179512" y="1124744"/>
            <a:chExt cx="4644516" cy="444312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124744"/>
              <a:ext cx="4644516" cy="4443123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2699792" y="5157192"/>
              <a:ext cx="2016224" cy="25202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507628" y="4546823"/>
            <a:ext cx="4400551" cy="1114425"/>
            <a:chOff x="6660231" y="5229200"/>
            <a:chExt cx="4400551" cy="1114425"/>
          </a:xfrm>
        </p:grpSpPr>
        <p:pic>
          <p:nvPicPr>
            <p:cNvPr id="3686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5229200"/>
              <a:ext cx="4400550" cy="1114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圆角矩形 10"/>
            <p:cNvSpPr/>
            <p:nvPr/>
          </p:nvSpPr>
          <p:spPr>
            <a:xfrm>
              <a:off x="6660231" y="5534384"/>
              <a:ext cx="1876693" cy="25202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187624" y="1460342"/>
            <a:ext cx="6624736" cy="3120786"/>
            <a:chOff x="5220072" y="1321902"/>
            <a:chExt cx="6624736" cy="312078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72" y="1321902"/>
              <a:ext cx="6614081" cy="3120786"/>
            </a:xfrm>
            <a:prstGeom prst="rect">
              <a:avLst/>
            </a:prstGeom>
          </p:spPr>
        </p:pic>
        <p:sp>
          <p:nvSpPr>
            <p:cNvPr id="13" name="圆角矩形 12"/>
            <p:cNvSpPr/>
            <p:nvPr/>
          </p:nvSpPr>
          <p:spPr>
            <a:xfrm>
              <a:off x="10332640" y="3573016"/>
              <a:ext cx="1512168" cy="25202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5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altLang="zh-CN" sz="2800" smtClean="0"/>
              <a:t>TortoiseSVN</a:t>
            </a:r>
            <a:r>
              <a:rPr sz="2800" smtClean="0"/>
              <a:t>使用基础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FC025F43-184D-48FA-AA90-BEDC650864D6}" type="datetime1">
              <a:rPr lang="zh-CN" altLang="en-US"/>
              <a:pPr>
                <a:defRPr/>
              </a:pPr>
              <a:t>2017/7/26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0DD11B7-11B7-483D-9E8B-42EC8E5CC497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89950" y="1196752"/>
            <a:ext cx="8430522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lnSpc>
                <a:spcPct val="150000"/>
              </a:lnSpc>
              <a:spcAft>
                <a:spcPts val="600"/>
              </a:spcAft>
              <a:buFont typeface="Arial" charset="0"/>
              <a:buChar char="•"/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微软雅黑" pitchFamily="34" charset="-122"/>
                <a:ea typeface="+mn-ea"/>
                <a:cs typeface="+mj-cs"/>
              </a:rPr>
              <a:t>打</a:t>
            </a:r>
            <a:r>
              <a:rPr lang="en-US" altLang="zh-CN" sz="2400" b="1" dirty="0" smtClean="0">
                <a:solidFill>
                  <a:srgbClr val="000000"/>
                </a:solidFill>
                <a:latin typeface="微软雅黑" pitchFamily="34" charset="-122"/>
                <a:ea typeface="+mn-ea"/>
                <a:cs typeface="+mj-cs"/>
              </a:rPr>
              <a:t>Tag</a:t>
            </a:r>
            <a:endParaRPr lang="en-US" altLang="zh-CN" sz="2400" b="1" dirty="0">
              <a:solidFill>
                <a:srgbClr val="000000"/>
              </a:solidFill>
              <a:latin typeface="微软雅黑" pitchFamily="34" charset="-122"/>
              <a:ea typeface="+mn-ea"/>
              <a:cs typeface="+mj-cs"/>
            </a:endParaRPr>
          </a:p>
          <a:p>
            <a:pPr>
              <a:spcAft>
                <a:spcPts val="627"/>
              </a:spcAft>
              <a:defRPr/>
            </a:pPr>
            <a:r>
              <a:rPr lang="en-US" altLang="zh-CN" sz="2000" b="0" dirty="0" smtClean="0">
                <a:latin typeface="微软雅黑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0" dirty="0" smtClean="0">
                <a:latin typeface="微软雅黑" pitchFamily="34" charset="-122"/>
                <a:ea typeface="微软雅黑" panose="020B0503020204020204" pitchFamily="34" charset="-122"/>
              </a:rPr>
              <a:t>、在版本库浏览器中，右键</a:t>
            </a:r>
            <a:r>
              <a:rPr lang="en-US" altLang="zh-CN" sz="2000" b="0" dirty="0" smtClean="0">
                <a:latin typeface="微软雅黑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0" dirty="0" smtClean="0">
                <a:latin typeface="微软雅黑" pitchFamily="34" charset="-122"/>
                <a:ea typeface="微软雅黑" panose="020B0503020204020204" pitchFamily="34" charset="-122"/>
              </a:rPr>
              <a:t>复制到</a:t>
            </a:r>
            <a:endParaRPr lang="en-US" altLang="zh-CN" sz="2000" b="0" dirty="0">
              <a:latin typeface="微软雅黑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27"/>
              </a:spcAft>
              <a:defRPr/>
            </a:pPr>
            <a:r>
              <a:rPr lang="en-US" altLang="zh-CN" sz="2000" b="0" dirty="0" smtClean="0">
                <a:latin typeface="微软雅黑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0" dirty="0" smtClean="0">
                <a:latin typeface="微软雅黑" pitchFamily="34" charset="-122"/>
                <a:ea typeface="微软雅黑" panose="020B0503020204020204" pitchFamily="34" charset="-122"/>
              </a:rPr>
              <a:t>、在本地副本中的代码目录 右键</a:t>
            </a:r>
            <a:r>
              <a:rPr lang="en-US" altLang="zh-CN" sz="2000" b="0" dirty="0" smtClean="0">
                <a:latin typeface="微软雅黑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0" dirty="0" smtClean="0">
                <a:latin typeface="微软雅黑" pitchFamily="34" charset="-122"/>
                <a:ea typeface="微软雅黑" panose="020B0503020204020204" pitchFamily="34" charset="-122"/>
              </a:rPr>
              <a:t>分支</a:t>
            </a:r>
            <a:r>
              <a:rPr lang="en-US" altLang="zh-CN" sz="2000" b="0" dirty="0" smtClean="0">
                <a:latin typeface="微软雅黑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0" dirty="0" smtClean="0">
                <a:latin typeface="微软雅黑" pitchFamily="34" charset="-122"/>
                <a:ea typeface="微软雅黑" panose="020B0503020204020204" pitchFamily="34" charset="-122"/>
              </a:rPr>
              <a:t>标记</a:t>
            </a:r>
            <a:endParaRPr lang="en-US" altLang="zh-CN" sz="2000" b="0" dirty="0">
              <a:latin typeface="微软雅黑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5" y="2996952"/>
            <a:ext cx="7560839" cy="24652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72" y="2708920"/>
            <a:ext cx="5895975" cy="3390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480" y="2708920"/>
            <a:ext cx="4891936" cy="340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5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altLang="zh-CN" sz="2800" smtClean="0"/>
              <a:t>TortoiseSVN</a:t>
            </a:r>
            <a:r>
              <a:rPr sz="2800" smtClean="0"/>
              <a:t>使用基础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FC025F43-184D-48FA-AA90-BEDC650864D6}" type="datetime1">
              <a:rPr lang="zh-CN" altLang="en-US"/>
              <a:pPr>
                <a:defRPr/>
              </a:pPr>
              <a:t>2017/7/26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0DD11B7-11B7-483D-9E8B-42EC8E5CC497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89950" y="1196752"/>
            <a:ext cx="843052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lnSpc>
                <a:spcPct val="150000"/>
              </a:lnSpc>
              <a:spcAft>
                <a:spcPts val="600"/>
              </a:spcAft>
              <a:buFont typeface="Arial" charset="0"/>
              <a:buChar char="•"/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微软雅黑" pitchFamily="34" charset="-122"/>
                <a:ea typeface="+mn-ea"/>
                <a:cs typeface="+mj-cs"/>
              </a:rPr>
              <a:t>分支</a:t>
            </a:r>
            <a:r>
              <a:rPr lang="en-US" altLang="zh-CN" sz="2400" b="1" dirty="0">
                <a:solidFill>
                  <a:srgbClr val="000000"/>
                </a:solidFill>
                <a:latin typeface="微软雅黑" pitchFamily="34" charset="-122"/>
                <a:ea typeface="+mn-ea"/>
                <a:cs typeface="+mj-cs"/>
              </a:rPr>
              <a:t>/</a:t>
            </a:r>
            <a:r>
              <a:rPr lang="zh-CN" altLang="en-US" sz="2400" b="1" dirty="0">
                <a:solidFill>
                  <a:srgbClr val="000000"/>
                </a:solidFill>
                <a:latin typeface="微软雅黑" pitchFamily="34" charset="-122"/>
                <a:ea typeface="+mn-ea"/>
                <a:cs typeface="+mj-cs"/>
              </a:rPr>
              <a:t>合并</a:t>
            </a:r>
            <a:endParaRPr lang="en-US" altLang="zh-CN" sz="2400" b="1" dirty="0">
              <a:solidFill>
                <a:srgbClr val="000000"/>
              </a:solidFill>
              <a:latin typeface="微软雅黑" pitchFamily="34" charset="-122"/>
              <a:ea typeface="+mn-ea"/>
              <a:cs typeface="+mj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124128"/>
            <a:ext cx="5595708" cy="39691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2132856"/>
            <a:ext cx="5803101" cy="39593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2116956"/>
            <a:ext cx="4627176" cy="39763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629" y="2126630"/>
            <a:ext cx="4829827" cy="396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6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altLang="zh-CN" sz="2800" smtClean="0"/>
              <a:t>TortoiseSVN</a:t>
            </a:r>
            <a:r>
              <a:rPr sz="2800" smtClean="0"/>
              <a:t>使用基础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FC025F43-184D-48FA-AA90-BEDC650864D6}" type="datetime1">
              <a:rPr lang="zh-CN" altLang="en-US"/>
              <a:pPr>
                <a:defRPr/>
              </a:pPr>
              <a:t>2017/7/26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0DD11B7-11B7-483D-9E8B-42EC8E5CC497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395536" y="1052736"/>
            <a:ext cx="8560106" cy="5277080"/>
          </a:xfrm>
          <a:prstGeom prst="rect">
            <a:avLst/>
          </a:prstGeom>
        </p:spPr>
        <p:txBody>
          <a:bodyPr/>
          <a:lstStyle>
            <a:lvl1pPr marL="358775" indent="-358775" algn="l" defTabSz="955675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6288" indent="-298450" algn="l" defTabSz="955675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93800" indent="-238125" algn="l" defTabSz="955675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71638" indent="-239713" algn="l" defTabSz="955675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4pPr>
            <a:lvl5pPr marL="2149475" indent="-239713" algn="l" defTabSz="955675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5pPr>
            <a:lvl6pPr marL="2606675" indent="-239713" algn="l" defTabSz="955675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6pPr>
            <a:lvl7pPr marL="3063875" indent="-239713" algn="l" defTabSz="955675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7pPr>
            <a:lvl8pPr marL="3521075" indent="-239713" algn="l" defTabSz="955675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8pPr>
            <a:lvl9pPr marL="3978275" indent="-239713" algn="l" defTabSz="955675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 ea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微软雅黑" pitchFamily="34" charset="-122"/>
                <a:cs typeface="+mj-cs"/>
              </a:rPr>
              <a:t>其他常用操作</a:t>
            </a:r>
            <a:endParaRPr lang="en-US" altLang="zh-CN" sz="2400" b="1" dirty="0">
              <a:solidFill>
                <a:srgbClr val="000000"/>
              </a:solidFill>
              <a:latin typeface="微软雅黑" pitchFamily="34" charset="-122"/>
              <a:cs typeface="+mj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89" y="1844824"/>
            <a:ext cx="7519571" cy="41885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r="3959"/>
          <a:stretch/>
        </p:blipFill>
        <p:spPr>
          <a:xfrm>
            <a:off x="3581580" y="980728"/>
            <a:ext cx="5454916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altLang="zh-CN" sz="2800" smtClean="0"/>
              <a:t>TortoiseSVN</a:t>
            </a:r>
            <a:r>
              <a:rPr sz="2800" smtClean="0"/>
              <a:t>使用基础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FC025F43-184D-48FA-AA90-BEDC650864D6}" type="datetime1">
              <a:rPr lang="zh-CN" altLang="en-US"/>
              <a:pPr>
                <a:defRPr/>
              </a:pPr>
              <a:t>2017/7/26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0DD11B7-11B7-483D-9E8B-42EC8E5CC497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375459"/>
              </p:ext>
            </p:extLst>
          </p:nvPr>
        </p:nvGraphicFramePr>
        <p:xfrm>
          <a:off x="1763291" y="1051197"/>
          <a:ext cx="5761037" cy="561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3" name="Visio" r:id="rId3" imgW="5203850" imgH="5074615" progId="Visio.Drawing.11">
                  <p:embed/>
                </p:oleObj>
              </mc:Choice>
              <mc:Fallback>
                <p:oleObj name="Visio" r:id="rId3" imgW="5203850" imgH="507461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291" y="1051197"/>
                        <a:ext cx="5761037" cy="561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395536" y="1052736"/>
            <a:ext cx="3082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55675" eaLnBrk="0" hangingPunct="0">
              <a:lnSpc>
                <a:spcPct val="150000"/>
              </a:lnSpc>
              <a:spcAft>
                <a:spcPts val="600"/>
              </a:spcAft>
              <a:buFont typeface="Arial" charset="0"/>
              <a:buChar char="•"/>
              <a:defRPr/>
            </a:pPr>
            <a:r>
              <a:rPr kumimoji="1" lang="zh-CN" altLang="en-US" sz="2400" b="1" dirty="0">
                <a:solidFill>
                  <a:srgbClr val="000000"/>
                </a:solidFill>
                <a:latin typeface="微软雅黑" pitchFamily="34" charset="-122"/>
                <a:ea typeface="+mn-ea"/>
                <a:cs typeface="+mj-cs"/>
              </a:rPr>
              <a:t>本地副本操作流程</a:t>
            </a:r>
            <a:endParaRPr kumimoji="1" lang="en-US" altLang="zh-CN" sz="2400" b="1" dirty="0">
              <a:solidFill>
                <a:srgbClr val="000000"/>
              </a:solidFill>
              <a:latin typeface="微软雅黑" pitchFamily="34" charset="-122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0927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altLang="zh-CN" sz="2800" smtClean="0"/>
              <a:t>TortoiseSVN</a:t>
            </a:r>
            <a:r>
              <a:rPr sz="2800" smtClean="0"/>
              <a:t>使用规范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850" y="1052513"/>
            <a:ext cx="8280400" cy="507365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lang="zh-CN" altLang="en-US" sz="2400" b="1" dirty="0" smtClean="0">
                <a:latin typeface="微软雅黑" pitchFamily="34" charset="-122"/>
                <a:cs typeface="+mj-cs"/>
              </a:rPr>
              <a:t>申请建库</a:t>
            </a:r>
            <a:endParaRPr lang="en-US" altLang="zh-CN" sz="2400" b="1" dirty="0" smtClean="0">
              <a:latin typeface="微软雅黑" pitchFamily="34" charset="-122"/>
              <a:cs typeface="+mj-cs"/>
            </a:endParaRPr>
          </a:p>
          <a:p>
            <a:pPr marL="971550" lvl="1" indent="-514350">
              <a:buClr>
                <a:srgbClr val="000000"/>
              </a:buClr>
              <a:buFont typeface="+mj-lt"/>
              <a:buAutoNum type="alphaLcPeriod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申请方式：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800100" lvl="1" indent="-34290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2000" dirty="0" smtClean="0"/>
              <a:t>通过</a:t>
            </a:r>
            <a:r>
              <a:rPr lang="en-US" altLang="zh-CN" sz="2000" dirty="0"/>
              <a:t>OA</a:t>
            </a:r>
            <a:r>
              <a:rPr lang="zh-CN" altLang="zh-CN" sz="2000" dirty="0"/>
              <a:t>流程申请（</a:t>
            </a:r>
            <a:r>
              <a:rPr lang="en-US" altLang="zh-CN" sz="2000" dirty="0"/>
              <a:t>OA-</a:t>
            </a:r>
            <a:r>
              <a:rPr lang="zh-CN" altLang="zh-CN" sz="2000" dirty="0"/>
              <a:t>流程</a:t>
            </a:r>
            <a:r>
              <a:rPr lang="en-US" altLang="zh-CN" sz="2000" dirty="0"/>
              <a:t>-IT</a:t>
            </a:r>
            <a:r>
              <a:rPr lang="zh-CN" altLang="zh-CN" sz="2000" dirty="0"/>
              <a:t>服务类</a:t>
            </a:r>
            <a:r>
              <a:rPr lang="en-US" altLang="zh-CN" sz="2000" dirty="0"/>
              <a:t>-13 SVN </a:t>
            </a:r>
            <a:r>
              <a:rPr lang="zh-CN" altLang="zh-CN" sz="2000" dirty="0"/>
              <a:t>仓库</a:t>
            </a:r>
            <a:r>
              <a:rPr lang="zh-CN" altLang="zh-CN" sz="2000" dirty="0" smtClean="0"/>
              <a:t>申请）</a:t>
            </a:r>
            <a:r>
              <a:rPr lang="zh-CN" altLang="en-US" sz="2000" dirty="0" smtClean="0"/>
              <a:t>，</a:t>
            </a:r>
            <a:r>
              <a:rPr lang="zh-CN" altLang="zh-CN" sz="2000" dirty="0"/>
              <a:t>流程使用</a:t>
            </a:r>
            <a:r>
              <a:rPr lang="zh-CN" altLang="zh-CN" sz="2000" dirty="0" smtClean="0"/>
              <a:t>说明</a:t>
            </a:r>
            <a:r>
              <a:rPr lang="zh-CN" altLang="en-US" sz="2000" dirty="0" smtClean="0"/>
              <a:t>：</a:t>
            </a:r>
            <a:r>
              <a:rPr lang="en-US" altLang="zh-CN" sz="2000" u="sng" dirty="0"/>
              <a:t>\\share.iflytek.com\Download\SVN</a:t>
            </a:r>
            <a:r>
              <a:rPr lang="zh-CN" altLang="en-US" sz="2000" kern="0" dirty="0" smtClean="0">
                <a:solidFill>
                  <a:schemeClr val="tx1"/>
                </a:solidFill>
                <a:latin typeface="微软雅黑" pitchFamily="34" charset="-122"/>
              </a:rPr>
              <a:t>。</a:t>
            </a:r>
            <a:endParaRPr lang="en-US" altLang="zh-CN" sz="2000" kern="0" dirty="0" smtClean="0">
              <a:solidFill>
                <a:schemeClr val="tx1"/>
              </a:solidFill>
              <a:latin typeface="微软雅黑" pitchFamily="34" charset="-122"/>
            </a:endParaRPr>
          </a:p>
          <a:p>
            <a:pPr marL="971550" lvl="1" indent="-514350">
              <a:spcBef>
                <a:spcPts val="600"/>
              </a:spcBef>
              <a:buClr>
                <a:srgbClr val="000000"/>
              </a:buClr>
              <a:buFont typeface="+mj-lt"/>
              <a:buAutoNum type="alphaLcPeriod" startAt="2"/>
              <a:defRPr/>
            </a:pPr>
            <a:r>
              <a:rPr lang="zh-CN" altLang="en-US" sz="2000" kern="0" dirty="0" smtClean="0">
                <a:solidFill>
                  <a:schemeClr val="tx1"/>
                </a:solidFill>
                <a:latin typeface="微软雅黑" pitchFamily="34" charset="-122"/>
              </a:rPr>
              <a:t>要求：</a:t>
            </a:r>
            <a:endParaRPr lang="en-US" altLang="zh-CN" sz="2000" kern="0" dirty="0" smtClean="0">
              <a:solidFill>
                <a:schemeClr val="tx1"/>
              </a:solidFill>
              <a:latin typeface="微软雅黑" pitchFamily="34" charset="-122"/>
            </a:endParaRPr>
          </a:p>
          <a:p>
            <a:pPr marL="800100" lvl="1" indent="-34290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项目简称一般应为英文简称</a:t>
            </a:r>
            <a:endParaRPr lang="en-US" altLang="zh-CN" sz="2000" kern="0" dirty="0">
              <a:latin typeface="微软雅黑" pitchFamily="34" charset="-122"/>
            </a:endParaRPr>
          </a:p>
          <a:p>
            <a:pPr marL="800100" lvl="1" indent="-34290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项目名称应与立项申请书保持一致</a:t>
            </a:r>
            <a:endParaRPr lang="en-US" altLang="zh-CN" sz="2000" kern="0" dirty="0" smtClean="0">
              <a:latin typeface="微软雅黑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79B81B72-65F7-40BA-A16A-2E576DB552B3}" type="datetime1">
              <a:rPr lang="zh-CN" altLang="en-US"/>
              <a:pPr>
                <a:defRPr/>
              </a:pPr>
              <a:t>2017/7/26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968DEA3-7863-425A-9CB9-EEEF175EADF4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altLang="zh-CN" sz="2800" dirty="0" smtClean="0"/>
              <a:t>TortoiseSVN</a:t>
            </a:r>
            <a:r>
              <a:rPr sz="2800" dirty="0" smtClean="0"/>
              <a:t>使用规范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850" y="1052513"/>
            <a:ext cx="8280400" cy="507365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lang="zh-CN" altLang="en-US" sz="2400" b="1" dirty="0" smtClean="0">
                <a:latin typeface="微软雅黑" pitchFamily="34" charset="-122"/>
                <a:cs typeface="+mj-cs"/>
              </a:rPr>
              <a:t>目录结构</a:t>
            </a:r>
            <a:endParaRPr lang="en-US" altLang="zh-CN" sz="2400" b="1" dirty="0" smtClean="0">
              <a:latin typeface="微软雅黑" pitchFamily="34" charset="-122"/>
              <a:cs typeface="+mj-cs"/>
            </a:endParaRPr>
          </a:p>
          <a:p>
            <a:pPr marL="971550" lvl="1" indent="-514350">
              <a:buClr>
                <a:srgbClr val="000000"/>
              </a:buClr>
              <a:buFont typeface="+mj-lt"/>
              <a:buAutoNum type="alphaLcPeriod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按照项目配置库目录结构说明提交相应代码或项目资料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971550" lvl="1" indent="-514350">
              <a:buClr>
                <a:srgbClr val="000000"/>
              </a:buClr>
              <a:buFont typeface="+mj-lt"/>
              <a:buAutoNum type="alphaLcPeriod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根目录</a:t>
            </a:r>
            <a:r>
              <a:rPr lang="zh-CN" altLang="en-US" sz="2000" kern="0" dirty="0">
                <a:latin typeface="微软雅黑" pitchFamily="34" charset="-122"/>
              </a:rPr>
              <a:t>及一级目录不允许变动</a:t>
            </a:r>
            <a:r>
              <a:rPr lang="en-US" altLang="zh-CN" sz="2000" kern="0" dirty="0">
                <a:latin typeface="微软雅黑" pitchFamily="34" charset="-122"/>
              </a:rPr>
              <a:t>(</a:t>
            </a:r>
            <a:r>
              <a:rPr lang="zh-CN" altLang="en-US" sz="2000" kern="0" dirty="0">
                <a:latin typeface="微软雅黑" pitchFamily="34" charset="-122"/>
              </a:rPr>
              <a:t>删除、移动和改名</a:t>
            </a:r>
            <a:r>
              <a:rPr lang="en-US" altLang="zh-CN" sz="2000" kern="0" dirty="0">
                <a:latin typeface="微软雅黑" pitchFamily="34" charset="-122"/>
              </a:rPr>
              <a:t>)</a:t>
            </a:r>
            <a:r>
              <a:rPr lang="zh-CN" altLang="en-US" sz="2000" kern="0" dirty="0">
                <a:latin typeface="微软雅黑" pitchFamily="34" charset="-122"/>
              </a:rPr>
              <a:t>，如有需要必须通过配置管理员进行</a:t>
            </a:r>
            <a:r>
              <a:rPr lang="zh-CN" altLang="en-US" sz="2000" kern="0" dirty="0" smtClean="0">
                <a:latin typeface="微软雅黑" pitchFamily="34" charset="-122"/>
              </a:rPr>
              <a:t>修改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971550" lvl="1" indent="-514350">
              <a:buClr>
                <a:srgbClr val="000000"/>
              </a:buClr>
              <a:buFont typeface="+mj-lt"/>
              <a:buAutoNum type="alphaLcPeriod"/>
              <a:defRPr/>
            </a:pPr>
            <a:endParaRPr lang="en-US" altLang="zh-CN" sz="2000" kern="0" dirty="0" smtClean="0">
              <a:latin typeface="微软雅黑" pitchFamily="34" charset="-122"/>
            </a:endParaRPr>
          </a:p>
          <a:p>
            <a:pPr lvl="1">
              <a:buClr>
                <a:srgbClr val="000000"/>
              </a:buClr>
              <a:defRPr/>
            </a:pPr>
            <a:endParaRPr lang="en-US" altLang="zh-CN" sz="2000" kern="0" dirty="0" smtClean="0">
              <a:latin typeface="微软雅黑" pitchFamily="34" charset="-122"/>
            </a:endParaRPr>
          </a:p>
          <a:p>
            <a:pPr lvl="1">
              <a:buClr>
                <a:srgbClr val="000000"/>
              </a:buClr>
              <a:defRPr/>
            </a:pPr>
            <a:endParaRPr lang="en-US" altLang="zh-CN" sz="1400" kern="0" dirty="0" smtClean="0">
              <a:solidFill>
                <a:srgbClr val="FF0000"/>
              </a:solidFill>
              <a:latin typeface="微软雅黑" pitchFamily="34" charset="-122"/>
            </a:endParaRPr>
          </a:p>
          <a:p>
            <a:pPr lvl="1">
              <a:buClr>
                <a:srgbClr val="000000"/>
              </a:buClr>
              <a:defRPr/>
            </a:pPr>
            <a:r>
              <a:rPr lang="zh-CN" altLang="en-US" sz="2000" b="1" kern="0" dirty="0" smtClean="0">
                <a:solidFill>
                  <a:srgbClr val="FF0000"/>
                </a:solidFill>
                <a:latin typeface="微软雅黑" pitchFamily="34" charset="-122"/>
              </a:rPr>
              <a:t>注意：</a:t>
            </a:r>
            <a:r>
              <a:rPr lang="zh-CN" altLang="en-US" sz="2000" kern="0" dirty="0">
                <a:latin typeface="微软雅黑" pitchFamily="34" charset="-122"/>
              </a:rPr>
              <a:t>有</a:t>
            </a:r>
            <a:r>
              <a:rPr lang="en-US" altLang="zh-CN" sz="2000" kern="0" dirty="0">
                <a:latin typeface="微软雅黑" pitchFamily="34" charset="-122"/>
              </a:rPr>
              <a:t>T</a:t>
            </a:r>
            <a:r>
              <a:rPr lang="en-US" altLang="en-US" sz="2000" kern="0" dirty="0">
                <a:latin typeface="微软雅黑" pitchFamily="34" charset="-122"/>
              </a:rPr>
              <a:t>ags</a:t>
            </a:r>
            <a:r>
              <a:rPr lang="zh-CN" altLang="en-US" sz="2000" kern="0" dirty="0">
                <a:latin typeface="微软雅黑" pitchFamily="34" charset="-122"/>
              </a:rPr>
              <a:t>目录读写权限的</a:t>
            </a:r>
            <a:r>
              <a:rPr lang="zh-CN" altLang="en-US" sz="2000" kern="0" dirty="0" smtClean="0">
                <a:latin typeface="微软雅黑" pitchFamily="34" charset="-122"/>
              </a:rPr>
              <a:t>组员</a:t>
            </a:r>
            <a:r>
              <a:rPr lang="zh-CN" altLang="en-US" sz="2000" kern="0" dirty="0">
                <a:latin typeface="微软雅黑" pitchFamily="34" charset="-122"/>
              </a:rPr>
              <a:t>，</a:t>
            </a:r>
            <a:r>
              <a:rPr lang="zh-CN" altLang="en-US" sz="2000" kern="0" dirty="0" smtClean="0">
                <a:latin typeface="微软雅黑" pitchFamily="34" charset="-122"/>
              </a:rPr>
              <a:t>在</a:t>
            </a:r>
            <a:r>
              <a:rPr lang="zh-CN" altLang="en-US" sz="2000" kern="0" dirty="0">
                <a:latin typeface="微软雅黑" pitchFamily="34" charset="-122"/>
              </a:rPr>
              <a:t>创建构建目录后不得对此目录内容做任何修改</a:t>
            </a:r>
            <a:r>
              <a:rPr lang="zh-CN" altLang="en-US" sz="2000" kern="0" dirty="0" smtClean="0">
                <a:latin typeface="微软雅黑" pitchFamily="34" charset="-122"/>
              </a:rPr>
              <a:t>。</a:t>
            </a:r>
            <a:endParaRPr lang="en-US" altLang="zh-CN" sz="2400" b="1" dirty="0" smtClean="0">
              <a:latin typeface="微软雅黑" pitchFamily="34" charset="-122"/>
              <a:cs typeface="+mj-cs"/>
            </a:endParaRPr>
          </a:p>
        </p:txBody>
      </p:sp>
      <p:graphicFrame>
        <p:nvGraphicFramePr>
          <p:cNvPr id="8" name="对象 7">
            <a:hlinkClick r:id="rId3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802349"/>
              </p:ext>
            </p:extLst>
          </p:nvPr>
        </p:nvGraphicFramePr>
        <p:xfrm>
          <a:off x="5435600" y="3211513"/>
          <a:ext cx="1512888" cy="137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5" name="文档" showAsIcon="1" r:id="rId5" imgW="914400" imgH="828720" progId="Word.Document.12">
                  <p:embed/>
                </p:oleObj>
              </mc:Choice>
              <mc:Fallback>
                <p:oleObj name="文档" showAsIcon="1" r:id="rId5" imgW="914400" imgH="82872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3211513"/>
                        <a:ext cx="1512888" cy="1370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79B81B72-65F7-40BA-A16A-2E576DB552B3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968DEA3-7863-425A-9CB9-EEEF175EADF4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87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3"/>
          <p:cNvSpPr>
            <a:spLocks noGrp="1"/>
          </p:cNvSpPr>
          <p:nvPr>
            <p:ph type="title"/>
          </p:nvPr>
        </p:nvSpPr>
        <p:spPr>
          <a:xfrm>
            <a:off x="1692275" y="2782888"/>
            <a:ext cx="5400675" cy="677862"/>
          </a:xfrm>
        </p:spPr>
        <p:txBody>
          <a:bodyPr/>
          <a:lstStyle/>
          <a:p>
            <a:r>
              <a:rPr smtClean="0"/>
              <a:t>什么是</a:t>
            </a:r>
            <a:r>
              <a:rPr lang="en-US" altLang="zh-CN" smtClean="0"/>
              <a:t>SVN</a:t>
            </a:r>
            <a:r>
              <a:rPr smtClean="0"/>
              <a:t>？</a:t>
            </a:r>
            <a:endParaRPr lang="en-US" altLang="zh-CN" smtClean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2555875" y="3430588"/>
            <a:ext cx="3455988" cy="334962"/>
          </a:xfr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51DE38F1-3065-492B-874E-C75F78082A30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192906A-CDC2-4B91-81C7-FCF4D8E68088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757238" y="6553200"/>
            <a:ext cx="2528887" cy="2603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2E41699-13E0-454B-AEA5-148260A141B2}" type="datetime8">
              <a:rPr lang="zh-CN" altLang="en-US" smtClean="0"/>
              <a:pPr>
                <a:defRPr/>
              </a:pPr>
              <a:t>2017年7月26日11时6分</a:t>
            </a:fld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34925" y="6553200"/>
            <a:ext cx="755650" cy="2603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17677D5-2B9E-4530-BE7D-B8AFC94C834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6" name="内容占位符 2"/>
          <p:cNvSpPr>
            <a:spLocks noGrp="1"/>
          </p:cNvSpPr>
          <p:nvPr>
            <p:ph idx="4294967295"/>
          </p:nvPr>
        </p:nvSpPr>
        <p:spPr>
          <a:xfrm>
            <a:off x="358775" y="1052636"/>
            <a:ext cx="8424863" cy="482463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lang="zh-CN" altLang="en-US" sz="2400" b="1" dirty="0">
                <a:latin typeface="微软雅黑" pitchFamily="34" charset="-122"/>
                <a:cs typeface="+mj-cs"/>
              </a:rPr>
              <a:t>目录结构</a:t>
            </a:r>
            <a:endParaRPr lang="en-US" altLang="zh-CN" sz="2400" b="1" dirty="0">
              <a:latin typeface="微软雅黑" pitchFamily="34" charset="-122"/>
              <a:cs typeface="+mj-cs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Branches</a:t>
            </a:r>
            <a:r>
              <a:rPr lang="zh-CN" altLang="en-US" sz="2000" dirty="0"/>
              <a:t>：</a:t>
            </a:r>
            <a:r>
              <a:rPr lang="zh-CN" altLang="zh-CN" sz="2000" dirty="0"/>
              <a:t>开发</a:t>
            </a:r>
            <a:r>
              <a:rPr lang="zh-CN" altLang="zh-CN" sz="2000" dirty="0" smtClean="0"/>
              <a:t>分支</a:t>
            </a:r>
            <a:r>
              <a:rPr lang="zh-CN" altLang="en-US" sz="2000" dirty="0" smtClean="0"/>
              <a:t>，</a:t>
            </a:r>
            <a:r>
              <a:rPr lang="zh-CN" altLang="zh-CN" sz="2000" dirty="0" smtClean="0"/>
              <a:t>用于</a:t>
            </a:r>
            <a:r>
              <a:rPr lang="zh-CN" altLang="zh-CN" sz="2000" dirty="0"/>
              <a:t>存放分支版本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Tags</a:t>
            </a:r>
            <a:r>
              <a:rPr lang="zh-CN" altLang="en-US" sz="2000" dirty="0" smtClean="0"/>
              <a:t>：</a:t>
            </a:r>
            <a:r>
              <a:rPr lang="zh-CN" altLang="zh-CN" sz="2000" dirty="0"/>
              <a:t>存放构建及基线</a:t>
            </a:r>
            <a:r>
              <a:rPr lang="zh-CN" altLang="zh-CN" sz="2000" dirty="0" smtClean="0"/>
              <a:t>版本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Trunk</a:t>
            </a:r>
            <a:r>
              <a:rPr lang="zh-CN" altLang="en-US" sz="2000" dirty="0" smtClean="0"/>
              <a:t>：</a:t>
            </a:r>
            <a:r>
              <a:rPr lang="zh-CN" altLang="zh-CN" sz="2000" dirty="0" smtClean="0"/>
              <a:t>项目</a:t>
            </a:r>
            <a:r>
              <a:rPr lang="zh-CN" altLang="zh-CN" sz="2000" dirty="0"/>
              <a:t>主干</a:t>
            </a:r>
            <a:r>
              <a:rPr lang="zh-CN" altLang="zh-CN" sz="2000" dirty="0" smtClean="0"/>
              <a:t>目录</a:t>
            </a:r>
            <a:endParaRPr lang="en-US" altLang="zh-CN" sz="2000" dirty="0"/>
          </a:p>
          <a:p>
            <a:pPr marL="1257300" lvl="2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 smtClean="0"/>
              <a:t>Development</a:t>
            </a:r>
            <a:r>
              <a:rPr lang="zh-CN" altLang="en-US" sz="1800" dirty="0" smtClean="0"/>
              <a:t>：</a:t>
            </a:r>
            <a:r>
              <a:rPr lang="zh-CN" altLang="zh-CN" sz="1800" dirty="0" smtClean="0"/>
              <a:t>源代码</a:t>
            </a:r>
            <a:r>
              <a:rPr lang="zh-CN" altLang="zh-CN" sz="1800" dirty="0"/>
              <a:t>和</a:t>
            </a:r>
            <a:r>
              <a:rPr lang="zh-CN" altLang="zh-CN" sz="1800" dirty="0" smtClean="0"/>
              <a:t>单元测试</a:t>
            </a:r>
            <a:r>
              <a:rPr lang="zh-CN" altLang="en-US" sz="1800" dirty="0" smtClean="0"/>
              <a:t>类工具</a:t>
            </a:r>
            <a:endParaRPr lang="en-US" altLang="zh-CN" sz="1800" dirty="0"/>
          </a:p>
          <a:p>
            <a:pPr marL="1257300" lvl="2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 smtClean="0"/>
              <a:t>Project</a:t>
            </a:r>
            <a:r>
              <a:rPr lang="zh-CN" altLang="en-US" sz="1800" dirty="0" smtClean="0"/>
              <a:t>：</a:t>
            </a:r>
            <a:r>
              <a:rPr lang="zh-CN" altLang="zh-CN" sz="1800" dirty="0"/>
              <a:t>项目管理日常工作维护空间</a:t>
            </a:r>
            <a:endParaRPr lang="en-US" altLang="zh-CN" sz="1800" dirty="0" smtClean="0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altLang="zh-CN" sz="2800" dirty="0" smtClean="0"/>
              <a:t>TortoiseSVN</a:t>
            </a:r>
            <a:r>
              <a:rPr sz="2800" dirty="0" smtClean="0"/>
              <a:t>使用规范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" y="1748213"/>
            <a:ext cx="6113018" cy="4705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63203"/>
            <a:ext cx="5824565" cy="4690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001323"/>
            <a:ext cx="6608823" cy="4200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479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altLang="zh-CN" sz="2800" smtClean="0"/>
              <a:t>TortoiseSVN</a:t>
            </a:r>
            <a:r>
              <a:rPr sz="2800" smtClean="0"/>
              <a:t>使用规范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850" y="1125538"/>
            <a:ext cx="8135938" cy="511175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lang="zh-CN" altLang="en-US" sz="2400" b="1" dirty="0" smtClean="0">
                <a:latin typeface="微软雅黑" pitchFamily="34" charset="-122"/>
                <a:cs typeface="+mj-cs"/>
              </a:rPr>
              <a:t>权限分配</a:t>
            </a:r>
            <a:endParaRPr lang="en-US" altLang="zh-CN" sz="2400" b="1" dirty="0" smtClean="0">
              <a:latin typeface="微软雅黑" pitchFamily="34" charset="-122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2000" dirty="0" smtClean="0">
                <a:latin typeface="+mn-ea"/>
              </a:rPr>
              <a:t>无：无法查看</a:t>
            </a:r>
            <a:endParaRPr lang="en-US" altLang="zh-CN" sz="2000" dirty="0" smtClean="0">
              <a:latin typeface="+mn-ea"/>
            </a:endParaRPr>
          </a:p>
          <a:p>
            <a:pPr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2000" dirty="0" smtClean="0">
                <a:latin typeface="+mn-ea"/>
              </a:rPr>
              <a:t>只读：可以查看、检出、修改，不能上传、删除</a:t>
            </a:r>
            <a:endParaRPr lang="en-US" altLang="zh-CN" sz="2000" dirty="0" smtClean="0">
              <a:latin typeface="+mn-ea"/>
            </a:endParaRPr>
          </a:p>
          <a:p>
            <a:pPr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2000" dirty="0" smtClean="0">
                <a:latin typeface="+mn-ea"/>
              </a:rPr>
              <a:t>读写：可以查看、检出、修改、上传、删除</a:t>
            </a:r>
            <a:endParaRPr lang="en-US" altLang="zh-CN" sz="2000" dirty="0" smtClean="0">
              <a:latin typeface="+mn-ea"/>
            </a:endParaRPr>
          </a:p>
          <a:p>
            <a:pPr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2000" dirty="0">
                <a:latin typeface="+mn-ea"/>
              </a:rPr>
              <a:t>继承：和上级目录的权限保持</a:t>
            </a:r>
            <a:r>
              <a:rPr lang="zh-CN" altLang="en-US" sz="2000" dirty="0" smtClean="0">
                <a:latin typeface="+mn-ea"/>
              </a:rPr>
              <a:t>一致</a:t>
            </a:r>
            <a:endParaRPr lang="en-US" altLang="zh-CN" sz="2400" b="1" dirty="0" smtClean="0">
              <a:latin typeface="微软雅黑" pitchFamily="34" charset="-122"/>
              <a:cs typeface="+mj-cs"/>
            </a:endParaRPr>
          </a:p>
          <a:p>
            <a:pPr>
              <a:spcBef>
                <a:spcPts val="1200"/>
              </a:spcBef>
              <a:buFont typeface="Arial" pitchFamily="34" charset="0"/>
              <a:buNone/>
              <a:defRPr/>
            </a:pPr>
            <a:endParaRPr lang="en-US" altLang="zh-CN" dirty="0" smtClean="0">
              <a:latin typeface="微软雅黑" pitchFamily="34" charset="-122"/>
              <a:cs typeface="+mj-cs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  <a:defRPr/>
            </a:pPr>
            <a:endParaRPr lang="en-US" altLang="zh-CN" b="1" dirty="0" smtClean="0">
              <a:latin typeface="微软雅黑" pitchFamily="34" charset="-122"/>
              <a:cs typeface="+mj-cs"/>
            </a:endParaRPr>
          </a:p>
          <a:p>
            <a:pPr marL="0" lvl="1">
              <a:spcBef>
                <a:spcPts val="0"/>
              </a:spcBef>
              <a:defRPr/>
            </a:pPr>
            <a:r>
              <a:rPr lang="zh-CN" altLang="en-US" sz="1800" b="1" dirty="0" smtClean="0">
                <a:latin typeface="微软雅黑" pitchFamily="34" charset="-122"/>
                <a:cs typeface="+mj-cs"/>
              </a:rPr>
              <a:t>权限开通方法：</a:t>
            </a:r>
            <a:r>
              <a:rPr lang="zh-CN" altLang="zh-CN" sz="1800" dirty="0">
                <a:latin typeface="微软雅黑" pitchFamily="34" charset="-122"/>
                <a:cs typeface="+mj-cs"/>
              </a:rPr>
              <a:t>通过</a:t>
            </a:r>
            <a:r>
              <a:rPr lang="en-US" altLang="zh-CN" sz="1800" dirty="0">
                <a:latin typeface="微软雅黑" pitchFamily="34" charset="-122"/>
                <a:cs typeface="+mj-cs"/>
              </a:rPr>
              <a:t>OA</a:t>
            </a:r>
            <a:r>
              <a:rPr lang="zh-CN" altLang="zh-CN" sz="1800" dirty="0">
                <a:latin typeface="微软雅黑" pitchFamily="34" charset="-122"/>
                <a:cs typeface="+mj-cs"/>
              </a:rPr>
              <a:t>流程申请（</a:t>
            </a:r>
            <a:r>
              <a:rPr lang="en-US" altLang="zh-CN" sz="1800" dirty="0">
                <a:latin typeface="微软雅黑" pitchFamily="34" charset="-122"/>
                <a:cs typeface="+mj-cs"/>
              </a:rPr>
              <a:t>OA-</a:t>
            </a:r>
            <a:r>
              <a:rPr lang="zh-CN" altLang="zh-CN" sz="1800" dirty="0">
                <a:latin typeface="微软雅黑" pitchFamily="34" charset="-122"/>
                <a:cs typeface="+mj-cs"/>
              </a:rPr>
              <a:t>流程</a:t>
            </a:r>
            <a:r>
              <a:rPr lang="en-US" altLang="zh-CN" sz="1800" dirty="0">
                <a:latin typeface="微软雅黑" pitchFamily="34" charset="-122"/>
                <a:cs typeface="+mj-cs"/>
              </a:rPr>
              <a:t>-IT</a:t>
            </a:r>
            <a:r>
              <a:rPr lang="zh-CN" altLang="zh-CN" sz="1800" dirty="0">
                <a:latin typeface="微软雅黑" pitchFamily="34" charset="-122"/>
                <a:cs typeface="+mj-cs"/>
              </a:rPr>
              <a:t>服务类</a:t>
            </a:r>
            <a:r>
              <a:rPr lang="en-US" altLang="zh-CN" sz="1800" dirty="0">
                <a:latin typeface="微软雅黑" pitchFamily="34" charset="-122"/>
                <a:cs typeface="+mj-cs"/>
              </a:rPr>
              <a:t>-14 SVN</a:t>
            </a:r>
            <a:r>
              <a:rPr lang="zh-CN" altLang="zh-CN" sz="1800" dirty="0">
                <a:latin typeface="微软雅黑" pitchFamily="34" charset="-122"/>
                <a:cs typeface="+mj-cs"/>
              </a:rPr>
              <a:t>权限申请</a:t>
            </a:r>
            <a:r>
              <a:rPr lang="zh-CN" altLang="zh-CN" sz="1800" dirty="0" smtClean="0">
                <a:latin typeface="微软雅黑" pitchFamily="34" charset="-122"/>
                <a:cs typeface="+mj-cs"/>
              </a:rPr>
              <a:t>）</a:t>
            </a:r>
            <a:endParaRPr lang="en-US" altLang="zh-CN" sz="1800" dirty="0" smtClean="0">
              <a:latin typeface="微软雅黑" pitchFamily="34" charset="-122"/>
              <a:cs typeface="+mj-cs"/>
            </a:endParaRPr>
          </a:p>
          <a:p>
            <a:pPr marL="0" lvl="1">
              <a:spcBef>
                <a:spcPts val="0"/>
              </a:spcBef>
              <a:defRPr/>
            </a:pPr>
            <a:r>
              <a:rPr lang="en-US" altLang="zh-CN" sz="1800" dirty="0">
                <a:latin typeface="微软雅黑" pitchFamily="34" charset="-122"/>
                <a:cs typeface="+mj-cs"/>
              </a:rPr>
              <a:t>	 </a:t>
            </a:r>
            <a:r>
              <a:rPr lang="en-US" altLang="zh-CN" sz="1800" dirty="0" smtClean="0">
                <a:latin typeface="微软雅黑" pitchFamily="34" charset="-122"/>
                <a:cs typeface="+mj-cs"/>
              </a:rPr>
              <a:t>        </a:t>
            </a:r>
            <a:r>
              <a:rPr lang="zh-CN" altLang="zh-CN" sz="1800" dirty="0" smtClean="0">
                <a:latin typeface="微软雅黑" pitchFamily="34" charset="-122"/>
                <a:cs typeface="+mj-cs"/>
              </a:rPr>
              <a:t>流程</a:t>
            </a:r>
            <a:r>
              <a:rPr lang="zh-CN" altLang="zh-CN" sz="1800" dirty="0">
                <a:latin typeface="微软雅黑" pitchFamily="34" charset="-122"/>
                <a:cs typeface="+mj-cs"/>
              </a:rPr>
              <a:t>使用说明</a:t>
            </a:r>
            <a:r>
              <a:rPr lang="zh-CN" altLang="en-US" sz="1800" dirty="0">
                <a:latin typeface="微软雅黑" pitchFamily="34" charset="-122"/>
                <a:cs typeface="+mj-cs"/>
              </a:rPr>
              <a:t>：</a:t>
            </a:r>
            <a:r>
              <a:rPr lang="en-US" altLang="zh-CN" sz="1800" dirty="0">
                <a:latin typeface="微软雅黑" pitchFamily="34" charset="-122"/>
                <a:cs typeface="+mj-cs"/>
                <a:hlinkClick r:id="rId2" action="ppaction://hlinkfile"/>
              </a:rPr>
              <a:t>\\</a:t>
            </a:r>
            <a:r>
              <a:rPr lang="en-US" altLang="zh-CN" sz="1800" dirty="0" smtClean="0">
                <a:latin typeface="微软雅黑" pitchFamily="34" charset="-122"/>
                <a:cs typeface="+mj-cs"/>
                <a:hlinkClick r:id="rId2" action="ppaction://hlinkfile"/>
              </a:rPr>
              <a:t>share.iflytek.com\Download\SVN</a:t>
            </a:r>
            <a:r>
              <a:rPr lang="en-US" altLang="zh-CN" sz="1800" dirty="0" smtClean="0">
                <a:latin typeface="微软雅黑" pitchFamily="34" charset="-122"/>
                <a:cs typeface="+mj-cs"/>
              </a:rPr>
              <a:t> </a:t>
            </a:r>
            <a:r>
              <a:rPr lang="zh-CN" altLang="en-US" sz="2400" kern="0" dirty="0" smtClean="0">
                <a:solidFill>
                  <a:schemeClr val="tx1"/>
                </a:solidFill>
                <a:latin typeface="微软雅黑" pitchFamily="34" charset="-122"/>
              </a:rPr>
              <a:t>。</a:t>
            </a:r>
            <a:endParaRPr lang="en-US" altLang="zh-CN" sz="2400" kern="0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11C43E82-BEB0-409B-AD40-BC0E84ECE468}" type="datetime1">
              <a:rPr lang="zh-CN" altLang="en-US"/>
              <a:pPr>
                <a:defRPr/>
              </a:pPr>
              <a:t>2017/7/26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F2CD03D-F109-4BF1-B284-0248F7F5F44D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832958"/>
              </p:ext>
            </p:extLst>
          </p:nvPr>
        </p:nvGraphicFramePr>
        <p:xfrm>
          <a:off x="1259632" y="2060848"/>
          <a:ext cx="6096000" cy="252412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357322"/>
                <a:gridCol w="1214446"/>
                <a:gridCol w="3524232"/>
              </a:tblGrid>
              <a:tr h="3605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微软雅黑" pitchFamily="34" charset="-122"/>
                          <a:ea typeface="微软雅黑" pitchFamily="34" charset="-122"/>
                        </a:rPr>
                        <a:t>角色</a:t>
                      </a:r>
                      <a:endParaRPr lang="zh-CN" altLang="en-US" sz="15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微软雅黑" pitchFamily="34" charset="-122"/>
                          <a:ea typeface="微软雅黑" pitchFamily="34" charset="-122"/>
                        </a:rPr>
                        <a:t>目录</a:t>
                      </a:r>
                      <a:endParaRPr lang="zh-CN" altLang="en-US" sz="15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微软雅黑" pitchFamily="34" charset="-122"/>
                          <a:ea typeface="微软雅黑" pitchFamily="34" charset="-122"/>
                        </a:rPr>
                        <a:t>权限</a:t>
                      </a:r>
                      <a:endParaRPr lang="zh-CN" altLang="en-US" sz="15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4" marB="45714"/>
                </a:tc>
              </a:tr>
              <a:tr h="3605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微软雅黑" pitchFamily="34" charset="-122"/>
                          <a:ea typeface="微软雅黑" pitchFamily="34" charset="-122"/>
                        </a:rPr>
                        <a:t>项目经理</a:t>
                      </a:r>
                      <a:endParaRPr lang="zh-CN" altLang="en-US" sz="15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微软雅黑" pitchFamily="34" charset="-122"/>
                          <a:ea typeface="微软雅黑" pitchFamily="34" charset="-122"/>
                        </a:rPr>
                        <a:t>所有目录</a:t>
                      </a:r>
                      <a:endParaRPr lang="zh-CN" altLang="en-US" sz="15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微软雅黑" pitchFamily="34" charset="-122"/>
                          <a:ea typeface="微软雅黑" pitchFamily="34" charset="-122"/>
                        </a:rPr>
                        <a:t>读写</a:t>
                      </a:r>
                      <a:endParaRPr lang="zh-CN" altLang="en-US" sz="15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4" marB="45714"/>
                </a:tc>
              </a:tr>
              <a:tr h="3605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微软雅黑" pitchFamily="34" charset="-122"/>
                          <a:ea typeface="微软雅黑" pitchFamily="34" charset="-122"/>
                        </a:rPr>
                        <a:t>开发经理</a:t>
                      </a:r>
                      <a:endParaRPr lang="zh-CN" altLang="en-US" sz="15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微软雅黑" pitchFamily="34" charset="-122"/>
                          <a:ea typeface="微软雅黑" pitchFamily="34" charset="-122"/>
                        </a:rPr>
                        <a:t>所有目录</a:t>
                      </a:r>
                      <a:endParaRPr lang="zh-CN" altLang="en-US" sz="15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微软雅黑" pitchFamily="34" charset="-122"/>
                          <a:ea typeface="微软雅黑" pitchFamily="34" charset="-122"/>
                        </a:rPr>
                        <a:t>读写</a:t>
                      </a:r>
                      <a:endParaRPr lang="zh-CN" altLang="en-US" sz="15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4" marB="45714"/>
                </a:tc>
              </a:tr>
              <a:tr h="3605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微软雅黑" pitchFamily="34" charset="-122"/>
                          <a:ea typeface="微软雅黑" pitchFamily="34" charset="-122"/>
                        </a:rPr>
                        <a:t>开发人员</a:t>
                      </a:r>
                      <a:endParaRPr lang="zh-CN" altLang="en-US" sz="15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微软雅黑" pitchFamily="34" charset="-122"/>
                          <a:ea typeface="微软雅黑" pitchFamily="34" charset="-122"/>
                        </a:rPr>
                        <a:t>所有目录</a:t>
                      </a:r>
                      <a:endParaRPr lang="zh-CN" altLang="en-US" sz="15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Tags</a:t>
                      </a:r>
                      <a:r>
                        <a:rPr lang="zh-CN" altLang="en-US" sz="15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只读，其他目录读写</a:t>
                      </a:r>
                      <a:endParaRPr lang="zh-CN" altLang="en-US" sz="15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4" marB="45714"/>
                </a:tc>
              </a:tr>
              <a:tr h="3605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微软雅黑" pitchFamily="34" charset="-122"/>
                          <a:ea typeface="微软雅黑" pitchFamily="34" charset="-122"/>
                        </a:rPr>
                        <a:t>测试人员</a:t>
                      </a:r>
                      <a:endParaRPr lang="zh-CN" altLang="en-US" sz="15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微软雅黑" pitchFamily="34" charset="-122"/>
                          <a:ea typeface="微软雅黑" pitchFamily="34" charset="-122"/>
                        </a:rPr>
                        <a:t>所有目录</a:t>
                      </a:r>
                      <a:endParaRPr lang="zh-CN" altLang="en-US" sz="15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kern="1200" dirty="0" err="1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D</a:t>
                      </a:r>
                      <a:r>
                        <a:rPr lang="en-US" altLang="zh-CN" sz="1500" kern="1200" dirty="0" err="1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ev</a:t>
                      </a:r>
                      <a:r>
                        <a:rPr lang="zh-CN" altLang="en-US" sz="15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</a:t>
                      </a:r>
                      <a:r>
                        <a:rPr lang="en-US" sz="15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Tags</a:t>
                      </a:r>
                      <a:r>
                        <a:rPr lang="zh-CN" altLang="en-US" sz="15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只读，其他目录读写</a:t>
                      </a:r>
                      <a:endParaRPr lang="zh-CN" altLang="en-US" sz="15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4" marB="45714"/>
                </a:tc>
              </a:tr>
              <a:tr h="3605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微软雅黑" pitchFamily="34" charset="-122"/>
                          <a:ea typeface="微软雅黑" pitchFamily="34" charset="-122"/>
                        </a:rPr>
                        <a:t>项目成员</a:t>
                      </a:r>
                      <a:endParaRPr lang="zh-CN" altLang="en-US" sz="15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微软雅黑" pitchFamily="34" charset="-122"/>
                          <a:ea typeface="微软雅黑" pitchFamily="34" charset="-122"/>
                        </a:rPr>
                        <a:t>所有目录</a:t>
                      </a:r>
                      <a:endParaRPr lang="zh-CN" altLang="en-US" sz="15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kern="1200" dirty="0" err="1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D</a:t>
                      </a:r>
                      <a:r>
                        <a:rPr lang="en-US" altLang="zh-CN" sz="1500" kern="1200" dirty="0" err="1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ev</a:t>
                      </a:r>
                      <a:r>
                        <a:rPr lang="zh-CN" altLang="en-US" sz="15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</a:t>
                      </a:r>
                      <a:r>
                        <a:rPr lang="en-US" sz="15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Tags</a:t>
                      </a:r>
                      <a:r>
                        <a:rPr lang="zh-CN" altLang="en-US" sz="15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只读，其他目录读写</a:t>
                      </a:r>
                      <a:endParaRPr lang="zh-CN" altLang="en-US" sz="15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4" marB="45714"/>
                </a:tc>
              </a:tr>
              <a:tr h="3605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微软雅黑" pitchFamily="34" charset="-122"/>
                          <a:ea typeface="微软雅黑" pitchFamily="34" charset="-122"/>
                        </a:rPr>
                        <a:t>配置管理员</a:t>
                      </a:r>
                      <a:endParaRPr lang="zh-CN" altLang="en-US" sz="15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微软雅黑" pitchFamily="34" charset="-122"/>
                          <a:ea typeface="微软雅黑" pitchFamily="34" charset="-122"/>
                        </a:rPr>
                        <a:t>所有目录</a:t>
                      </a:r>
                      <a:endParaRPr lang="zh-CN" altLang="en-US" sz="15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微软雅黑" pitchFamily="34" charset="-122"/>
                          <a:ea typeface="微软雅黑" pitchFamily="34" charset="-122"/>
                        </a:rPr>
                        <a:t>读写</a:t>
                      </a:r>
                      <a:endParaRPr lang="zh-CN" altLang="en-US" sz="15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T="45714" marB="45714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altLang="zh-CN" sz="2800" smtClean="0"/>
              <a:t>TortoiseSVN</a:t>
            </a:r>
            <a:r>
              <a:rPr sz="2800" smtClean="0"/>
              <a:t>使用规范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850" y="980728"/>
            <a:ext cx="8208590" cy="5400675"/>
          </a:xfrm>
        </p:spPr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zh-CN" altLang="en-US" sz="2400" b="1" dirty="0" smtClean="0">
                <a:latin typeface="微软雅黑" pitchFamily="34" charset="-122"/>
                <a:cs typeface="+mj-cs"/>
              </a:rPr>
              <a:t>命名</a:t>
            </a:r>
            <a:endParaRPr lang="en-US" altLang="zh-CN" sz="2400" b="1" dirty="0" smtClean="0">
              <a:latin typeface="微软雅黑" pitchFamily="34" charset="-122"/>
              <a:cs typeface="+mj-cs"/>
            </a:endParaRPr>
          </a:p>
          <a:p>
            <a:pPr marL="612000" fontAlgn="ctr">
              <a:spcBef>
                <a:spcPts val="600"/>
              </a:spcBef>
              <a:spcAft>
                <a:spcPts val="600"/>
              </a:spcAft>
              <a:buFont typeface="+mj-lt"/>
              <a:buAutoNum type="alphaLcPeriod"/>
              <a:defRPr/>
            </a:pPr>
            <a:r>
              <a:rPr lang="zh-CN" altLang="zh-CN" dirty="0" smtClean="0">
                <a:latin typeface="+mn-ea"/>
              </a:rPr>
              <a:t>文档：</a:t>
            </a:r>
            <a:endParaRPr lang="zh-CN" altLang="zh-CN" dirty="0">
              <a:latin typeface="+mn-ea"/>
            </a:endParaRPr>
          </a:p>
          <a:p>
            <a:pPr marL="742950" lvl="1" indent="-285750" fontAlgn="ctr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sz="1800" dirty="0">
                <a:latin typeface="+mn-ea"/>
              </a:rPr>
              <a:t>文档类别</a:t>
            </a:r>
            <a:r>
              <a:rPr lang="zh-CN" altLang="zh-CN" sz="1800" dirty="0" smtClean="0">
                <a:latin typeface="+mn-ea"/>
              </a:rPr>
              <a:t>名称</a:t>
            </a:r>
            <a:r>
              <a:rPr lang="en-US" altLang="zh-CN" sz="1800" dirty="0">
                <a:latin typeface="+mn-ea"/>
              </a:rPr>
              <a:t>_</a:t>
            </a:r>
            <a:r>
              <a:rPr lang="zh-CN" altLang="zh-CN" sz="1800" dirty="0" smtClean="0">
                <a:latin typeface="+mn-ea"/>
              </a:rPr>
              <a:t>项目简称</a:t>
            </a:r>
            <a:r>
              <a:rPr lang="en-US" altLang="zh-CN" sz="1800" dirty="0">
                <a:latin typeface="+mn-ea"/>
              </a:rPr>
              <a:t>_</a:t>
            </a:r>
            <a:r>
              <a:rPr lang="zh-CN" altLang="zh-CN" sz="1800" dirty="0" smtClean="0">
                <a:latin typeface="+mn-ea"/>
              </a:rPr>
              <a:t>子系统</a:t>
            </a:r>
            <a:r>
              <a:rPr lang="zh-CN" altLang="zh-CN" sz="1800" dirty="0">
                <a:latin typeface="+mn-ea"/>
              </a:rPr>
              <a:t>名称（可选</a:t>
            </a:r>
            <a:r>
              <a:rPr lang="zh-CN" altLang="zh-CN" sz="1800" dirty="0" smtClean="0">
                <a:latin typeface="+mn-ea"/>
              </a:rPr>
              <a:t>）</a:t>
            </a:r>
            <a:endParaRPr lang="en-US" altLang="zh-CN" sz="1800" dirty="0" smtClean="0">
              <a:latin typeface="+mn-ea"/>
            </a:endParaRPr>
          </a:p>
          <a:p>
            <a:pPr marL="742950" lvl="1" indent="-285750" fontAlgn="ctr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sz="1800" dirty="0" smtClean="0">
                <a:latin typeface="+mn-ea"/>
              </a:rPr>
              <a:t>例：</a:t>
            </a:r>
            <a:r>
              <a:rPr lang="en-US" altLang="zh-CN" sz="1800" dirty="0">
                <a:latin typeface="+mn-ea"/>
              </a:rPr>
              <a:t>《</a:t>
            </a:r>
            <a:r>
              <a:rPr lang="zh-CN" altLang="zh-CN" sz="1800" dirty="0">
                <a:latin typeface="+mn-ea"/>
              </a:rPr>
              <a:t>项目立项申请书</a:t>
            </a:r>
            <a:r>
              <a:rPr lang="en-US" altLang="zh-CN" sz="1800" dirty="0">
                <a:latin typeface="+mn-ea"/>
              </a:rPr>
              <a:t>_SQJZ</a:t>
            </a:r>
            <a:r>
              <a:rPr lang="en-US" altLang="zh-CN" sz="1800" dirty="0" smtClean="0">
                <a:latin typeface="+mn-ea"/>
              </a:rPr>
              <a:t>》</a:t>
            </a:r>
            <a:r>
              <a:rPr lang="zh-CN" altLang="zh-CN" sz="1800" dirty="0" smtClean="0">
                <a:latin typeface="+mn-ea"/>
              </a:rPr>
              <a:t>、</a:t>
            </a:r>
            <a:r>
              <a:rPr lang="zh-CN" altLang="zh-CN" sz="1800" dirty="0">
                <a:latin typeface="+mn-ea"/>
              </a:rPr>
              <a:t>《项目组周例会记录（</a:t>
            </a:r>
            <a:r>
              <a:rPr lang="en-US" altLang="zh-CN" sz="1800" dirty="0">
                <a:latin typeface="+mn-ea"/>
              </a:rPr>
              <a:t>2013/08/05</a:t>
            </a:r>
            <a:r>
              <a:rPr lang="zh-CN" altLang="zh-CN" sz="1800" dirty="0">
                <a:latin typeface="+mn-ea"/>
              </a:rPr>
              <a:t>）</a:t>
            </a:r>
            <a:r>
              <a:rPr lang="en-US" altLang="zh-CN" sz="1800" dirty="0">
                <a:latin typeface="+mn-ea"/>
              </a:rPr>
              <a:t>_SQJZ</a:t>
            </a:r>
            <a:r>
              <a:rPr lang="zh-CN" altLang="zh-CN" sz="1800" dirty="0" smtClean="0">
                <a:latin typeface="+mn-ea"/>
              </a:rPr>
              <a:t>》</a:t>
            </a:r>
          </a:p>
          <a:p>
            <a:pPr marL="612000" fontAlgn="ctr">
              <a:spcBef>
                <a:spcPts val="1200"/>
              </a:spcBef>
              <a:spcAft>
                <a:spcPts val="600"/>
              </a:spcAft>
              <a:buFont typeface="+mj-lt"/>
              <a:buAutoNum type="alphaLcPeriod"/>
              <a:defRPr/>
            </a:pPr>
            <a:r>
              <a:rPr lang="zh-CN" altLang="en-US" dirty="0" smtClean="0">
                <a:latin typeface="+mn-ea"/>
              </a:rPr>
              <a:t>构建版本</a:t>
            </a:r>
            <a:r>
              <a:rPr lang="zh-CN" altLang="zh-CN" dirty="0" smtClean="0">
                <a:latin typeface="+mn-ea"/>
              </a:rPr>
              <a:t>号</a:t>
            </a:r>
            <a:r>
              <a:rPr lang="zh-CN" altLang="zh-CN" dirty="0">
                <a:latin typeface="+mn-ea"/>
              </a:rPr>
              <a:t>：</a:t>
            </a:r>
          </a:p>
          <a:p>
            <a:pPr marL="742950" lvl="1" indent="-285750" fontAlgn="ctr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sz="1800" dirty="0" smtClean="0">
                <a:latin typeface="+mn-ea"/>
              </a:rPr>
              <a:t>项目</a:t>
            </a:r>
            <a:r>
              <a:rPr lang="zh-CN" altLang="en-US" sz="1800" dirty="0" smtClean="0">
                <a:latin typeface="+mn-ea"/>
              </a:rPr>
              <a:t>简</a:t>
            </a:r>
            <a:r>
              <a:rPr lang="zh-CN" altLang="zh-CN" sz="1800" dirty="0" smtClean="0">
                <a:latin typeface="+mn-ea"/>
              </a:rPr>
              <a:t>称</a:t>
            </a:r>
            <a:r>
              <a:rPr lang="zh-CN" altLang="en-US" sz="1800" dirty="0" smtClean="0">
                <a:latin typeface="+mn-ea"/>
              </a:rPr>
              <a:t>（可选）</a:t>
            </a:r>
            <a:r>
              <a:rPr lang="en-US" altLang="zh-CN" sz="1800" dirty="0" smtClean="0">
                <a:latin typeface="+mn-ea"/>
              </a:rPr>
              <a:t>_Build1001 </a:t>
            </a:r>
            <a:r>
              <a:rPr lang="zh-CN" altLang="zh-CN" sz="1800" dirty="0" smtClean="0">
                <a:latin typeface="+mn-ea"/>
              </a:rPr>
              <a:t>版本</a:t>
            </a:r>
            <a:r>
              <a:rPr lang="zh-CN" altLang="zh-CN" sz="1800" dirty="0">
                <a:latin typeface="+mn-ea"/>
              </a:rPr>
              <a:t>发布</a:t>
            </a:r>
            <a:r>
              <a:rPr lang="zh-CN" altLang="zh-CN" sz="1800" dirty="0" smtClean="0">
                <a:latin typeface="+mn-ea"/>
              </a:rPr>
              <a:t>时间</a:t>
            </a:r>
            <a:r>
              <a:rPr lang="zh-CN" altLang="en-US" sz="1800" dirty="0" smtClean="0">
                <a:latin typeface="+mn-ea"/>
              </a:rPr>
              <a:t>（可选），</a:t>
            </a:r>
            <a:r>
              <a:rPr lang="zh-CN" altLang="zh-CN" sz="1800" dirty="0" smtClean="0">
                <a:latin typeface="+mn-ea"/>
              </a:rPr>
              <a:t>版本号</a:t>
            </a:r>
            <a:r>
              <a:rPr lang="zh-CN" altLang="zh-CN" sz="1800" dirty="0">
                <a:latin typeface="+mn-ea"/>
              </a:rPr>
              <a:t>逐一</a:t>
            </a:r>
            <a:r>
              <a:rPr lang="zh-CN" altLang="zh-CN" sz="1800" dirty="0" smtClean="0">
                <a:latin typeface="+mn-ea"/>
              </a:rPr>
              <a:t>递增</a:t>
            </a:r>
            <a:endParaRPr lang="en-US" altLang="zh-CN" sz="1800" dirty="0" smtClean="0">
              <a:latin typeface="+mn-ea"/>
            </a:endParaRPr>
          </a:p>
          <a:p>
            <a:pPr marL="742950" lvl="1" indent="-285750" fontAlgn="ctr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sz="1800" dirty="0" smtClean="0">
                <a:latin typeface="+mn-ea"/>
              </a:rPr>
              <a:t>例：</a:t>
            </a:r>
            <a:r>
              <a:rPr lang="zh-CN" altLang="zh-CN" sz="1800" dirty="0">
                <a:latin typeface="+mn-ea"/>
              </a:rPr>
              <a:t>《</a:t>
            </a:r>
            <a:r>
              <a:rPr lang="en-US" altLang="zh-CN" sz="1800" dirty="0">
                <a:latin typeface="+mn-ea"/>
              </a:rPr>
              <a:t>SQJZ_Build1001</a:t>
            </a:r>
            <a:r>
              <a:rPr lang="zh-CN" altLang="zh-CN" sz="1800" dirty="0">
                <a:latin typeface="+mn-ea"/>
              </a:rPr>
              <a:t>》、《</a:t>
            </a:r>
            <a:r>
              <a:rPr lang="en-US" altLang="zh-CN" sz="1800" dirty="0">
                <a:latin typeface="+mn-ea"/>
              </a:rPr>
              <a:t>QBFXT_Build1001》</a:t>
            </a:r>
            <a:r>
              <a:rPr lang="zh-CN" altLang="zh-CN" sz="1800" dirty="0" smtClean="0">
                <a:latin typeface="+mn-ea"/>
              </a:rPr>
              <a:t>等</a:t>
            </a:r>
            <a:endParaRPr lang="en-US" altLang="zh-CN" sz="1800" dirty="0" smtClean="0">
              <a:latin typeface="+mn-ea"/>
            </a:endParaRPr>
          </a:p>
          <a:p>
            <a:pPr marL="742950" lvl="1" indent="-285750" fontAlgn="ctr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 smtClean="0">
                <a:solidFill>
                  <a:schemeClr val="tx1"/>
                </a:solidFill>
                <a:latin typeface="+mn-ea"/>
              </a:rPr>
              <a:t>注意</a:t>
            </a:r>
            <a:r>
              <a:rPr lang="zh-CN" altLang="en-US" sz="1800" b="1" dirty="0" smtClean="0">
                <a:latin typeface="+mn-ea"/>
              </a:rPr>
              <a:t>保持</a:t>
            </a:r>
            <a:r>
              <a:rPr lang="en-US" altLang="zh-CN" sz="1800" b="1" dirty="0" smtClean="0">
                <a:latin typeface="+mn-ea"/>
              </a:rPr>
              <a:t>RDM(</a:t>
            </a:r>
            <a:r>
              <a:rPr lang="zh-CN" altLang="en-US" sz="1800" b="1" smtClean="0">
                <a:latin typeface="+mn-ea"/>
              </a:rPr>
              <a:t>或</a:t>
            </a:r>
            <a:r>
              <a:rPr lang="zh-CN" altLang="en-US" sz="1800" b="1" smtClean="0">
                <a:latin typeface="+mn-ea"/>
              </a:rPr>
              <a:t>其他系统</a:t>
            </a:r>
            <a:r>
              <a:rPr lang="en-US" altLang="zh-CN" sz="1800" b="1" smtClean="0">
                <a:latin typeface="+mn-ea"/>
              </a:rPr>
              <a:t>)</a:t>
            </a:r>
            <a:r>
              <a:rPr lang="zh-CN" altLang="en-US" sz="1800" b="1" dirty="0" smtClean="0">
                <a:latin typeface="+mn-ea"/>
              </a:rPr>
              <a:t>和</a:t>
            </a:r>
            <a:r>
              <a:rPr lang="en-US" altLang="zh-CN" sz="1800" b="1" dirty="0">
                <a:latin typeface="+mn-ea"/>
              </a:rPr>
              <a:t>SVN</a:t>
            </a:r>
            <a:r>
              <a:rPr lang="zh-CN" altLang="en-US" sz="1800" b="1" dirty="0">
                <a:latin typeface="+mn-ea"/>
              </a:rPr>
              <a:t>中版本号一致</a:t>
            </a:r>
            <a:endParaRPr lang="zh-CN" altLang="zh-CN" sz="1800" dirty="0">
              <a:solidFill>
                <a:srgbClr val="FF0000"/>
              </a:solidFill>
              <a:latin typeface="+mn-ea"/>
            </a:endParaRPr>
          </a:p>
          <a:p>
            <a:pPr marL="612000" fontAlgn="ctr">
              <a:spcBef>
                <a:spcPts val="1200"/>
              </a:spcBef>
              <a:spcAft>
                <a:spcPts val="600"/>
              </a:spcAft>
              <a:buFont typeface="+mj-lt"/>
              <a:buAutoNum type="alphaLcPeriod"/>
              <a:defRPr/>
            </a:pPr>
            <a:r>
              <a:rPr lang="zh-CN" altLang="zh-CN" dirty="0">
                <a:latin typeface="+mn-ea"/>
              </a:rPr>
              <a:t>基线：</a:t>
            </a:r>
          </a:p>
          <a:p>
            <a:pPr marL="742950" lvl="1" indent="-285750" fontAlgn="ctr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sz="1800" dirty="0" smtClean="0">
                <a:latin typeface="+mn-ea"/>
              </a:rPr>
              <a:t>子系统</a:t>
            </a:r>
            <a:r>
              <a:rPr lang="zh-CN" altLang="zh-CN" sz="1800" dirty="0">
                <a:latin typeface="+mn-ea"/>
              </a:rPr>
              <a:t>标识(</a:t>
            </a:r>
            <a:r>
              <a:rPr lang="zh-CN" altLang="zh-CN" sz="1800" dirty="0" smtClean="0">
                <a:latin typeface="+mn-ea"/>
              </a:rPr>
              <a:t>可选) </a:t>
            </a:r>
            <a:r>
              <a:rPr lang="en-US" altLang="zh-CN" sz="1800" dirty="0" smtClean="0">
                <a:latin typeface="+mn-ea"/>
              </a:rPr>
              <a:t>_</a:t>
            </a:r>
            <a:r>
              <a:rPr lang="zh-CN" altLang="zh-CN" sz="1800" dirty="0" smtClean="0">
                <a:latin typeface="+mn-ea"/>
              </a:rPr>
              <a:t>基线名称</a:t>
            </a:r>
            <a:r>
              <a:rPr lang="en-US" altLang="zh-CN" sz="1800" dirty="0" smtClean="0">
                <a:latin typeface="+mn-ea"/>
              </a:rPr>
              <a:t> </a:t>
            </a:r>
            <a:r>
              <a:rPr lang="zh-CN" altLang="en-US" sz="1800" dirty="0" smtClean="0">
                <a:latin typeface="+mn-ea"/>
              </a:rPr>
              <a:t>年</a:t>
            </a:r>
            <a:r>
              <a:rPr lang="en-US" altLang="zh-CN" sz="1800" dirty="0" smtClean="0">
                <a:latin typeface="+mn-ea"/>
              </a:rPr>
              <a:t>-</a:t>
            </a:r>
            <a:r>
              <a:rPr lang="zh-CN" altLang="en-US" sz="1800" dirty="0" smtClean="0">
                <a:latin typeface="+mn-ea"/>
              </a:rPr>
              <a:t>月</a:t>
            </a:r>
            <a:r>
              <a:rPr lang="en-US" altLang="zh-CN" sz="1800" dirty="0" smtClean="0">
                <a:latin typeface="+mn-ea"/>
              </a:rPr>
              <a:t>-</a:t>
            </a:r>
            <a:r>
              <a:rPr lang="zh-CN" altLang="en-US" sz="1800" dirty="0" smtClean="0">
                <a:latin typeface="+mn-ea"/>
              </a:rPr>
              <a:t>日</a:t>
            </a:r>
            <a:endParaRPr lang="en-US" altLang="zh-CN" sz="1800" dirty="0" smtClean="0">
              <a:latin typeface="+mn-ea"/>
            </a:endParaRPr>
          </a:p>
          <a:p>
            <a:pPr marL="742950" lvl="1" indent="-285750" fontAlgn="ctr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sz="1800" dirty="0" smtClean="0">
                <a:latin typeface="+mn-ea"/>
              </a:rPr>
              <a:t>例：</a:t>
            </a:r>
            <a:r>
              <a:rPr lang="zh-CN" altLang="zh-CN" sz="1800" dirty="0">
                <a:latin typeface="+mn-ea"/>
              </a:rPr>
              <a:t>《计划基线 2013-5-30 </a:t>
            </a:r>
            <a:r>
              <a:rPr lang="zh-CN" altLang="zh-CN" sz="1800" dirty="0" smtClean="0">
                <a:latin typeface="+mn-ea"/>
              </a:rPr>
              <a:t>》</a:t>
            </a:r>
            <a:r>
              <a:rPr lang="zh-CN" altLang="zh-CN" sz="1800" dirty="0">
                <a:latin typeface="+mn-ea"/>
              </a:rPr>
              <a:t>、《发布基线</a:t>
            </a:r>
            <a:r>
              <a:rPr lang="en-US" altLang="zh-CN" sz="1800" dirty="0">
                <a:latin typeface="+mn-ea"/>
              </a:rPr>
              <a:t> </a:t>
            </a:r>
            <a:r>
              <a:rPr lang="en-US" altLang="zh-CN" sz="1800" dirty="0" smtClean="0">
                <a:latin typeface="+mn-ea"/>
              </a:rPr>
              <a:t>2013-8-9</a:t>
            </a:r>
            <a:r>
              <a:rPr lang="zh-CN" altLang="zh-CN" sz="1800" dirty="0" smtClean="0">
                <a:latin typeface="+mn-ea"/>
              </a:rPr>
              <a:t>》</a:t>
            </a:r>
          </a:p>
          <a:p>
            <a:pPr>
              <a:spcBef>
                <a:spcPts val="1200"/>
              </a:spcBef>
              <a:defRPr/>
            </a:pPr>
            <a:endParaRPr lang="en-US" altLang="zh-CN" sz="2400" b="1" dirty="0" smtClean="0">
              <a:latin typeface="微软雅黑" pitchFamily="34" charset="-122"/>
              <a:cs typeface="+mj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452B9299-5D15-4679-96E6-89352FDBB611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FFCD98F-5FD4-40A9-844E-0C87F9BF921E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89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23850" y="1019869"/>
            <a:ext cx="8362950" cy="5145435"/>
          </a:xfrm>
        </p:spPr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zh-CN" altLang="en-US" sz="2400" b="1" dirty="0" smtClean="0">
                <a:latin typeface="微软雅黑" pitchFamily="34" charset="-122"/>
                <a:cs typeface="+mj-cs"/>
              </a:rPr>
              <a:t>基线建立</a:t>
            </a:r>
            <a:endParaRPr lang="en-US" altLang="zh-CN" sz="2400" b="1" dirty="0">
              <a:latin typeface="微软雅黑" pitchFamily="34" charset="-122"/>
              <a:cs typeface="+mj-cs"/>
            </a:endParaRPr>
          </a:p>
          <a:p>
            <a:pPr>
              <a:spcBef>
                <a:spcPts val="1200"/>
              </a:spcBef>
              <a:defRPr/>
            </a:pPr>
            <a:r>
              <a:rPr lang="zh-CN" altLang="en-US" sz="2000" b="1" dirty="0">
                <a:latin typeface="微软雅黑" pitchFamily="34" charset="-122"/>
              </a:rPr>
              <a:t>依据：</a:t>
            </a:r>
            <a:r>
              <a:rPr lang="en-US" altLang="zh-CN" sz="2000" b="1" dirty="0">
                <a:latin typeface="微软雅黑" pitchFamily="34" charset="-122"/>
              </a:rPr>
              <a:t>《</a:t>
            </a:r>
            <a:r>
              <a:rPr lang="zh-CN" altLang="en-US" sz="2000" b="1" dirty="0">
                <a:latin typeface="微软雅黑" pitchFamily="34" charset="-122"/>
              </a:rPr>
              <a:t>项目生命周期裁剪确认表</a:t>
            </a:r>
            <a:r>
              <a:rPr lang="en-US" altLang="zh-CN" sz="2000" b="1" dirty="0" smtClean="0">
                <a:latin typeface="微软雅黑" pitchFamily="34" charset="-122"/>
              </a:rPr>
              <a:t>》</a:t>
            </a:r>
            <a:endParaRPr lang="en-US" altLang="zh-CN" sz="2000" b="1" dirty="0">
              <a:latin typeface="微软雅黑" pitchFamily="34" charset="-122"/>
            </a:endParaRPr>
          </a:p>
          <a:p>
            <a:pPr>
              <a:spcBef>
                <a:spcPts val="1200"/>
              </a:spcBef>
              <a:spcAft>
                <a:spcPts val="0"/>
              </a:spcAft>
              <a:defRPr/>
            </a:pPr>
            <a:r>
              <a:rPr lang="zh-CN" altLang="en-US" sz="2000" dirty="0" smtClean="0"/>
              <a:t>完成</a:t>
            </a:r>
            <a:r>
              <a:rPr lang="zh-CN" altLang="en-US" sz="2000" b="1" dirty="0" smtClean="0"/>
              <a:t>需求、设计、发布</a:t>
            </a:r>
            <a:r>
              <a:rPr lang="zh-CN" altLang="en-US" sz="2000" dirty="0" smtClean="0"/>
              <a:t>评审后将纸质评审单至配置管理员处，经检查无误后，配置管理员邮件通知项目经理建立</a:t>
            </a:r>
            <a:r>
              <a:rPr lang="zh-CN" altLang="zh-CN" sz="2000" dirty="0" smtClean="0"/>
              <a:t>相应</a:t>
            </a:r>
            <a:r>
              <a:rPr lang="zh-CN" altLang="zh-CN" sz="2000" dirty="0"/>
              <a:t>基线，并在建立完成后</a:t>
            </a:r>
            <a:r>
              <a:rPr lang="zh-CN" altLang="zh-CN" sz="2000" b="1" dirty="0"/>
              <a:t>邮件通知本项目组员，抄送</a:t>
            </a:r>
            <a:r>
              <a:rPr lang="en-US" altLang="zh-CN" sz="2000" b="1" dirty="0" err="1"/>
              <a:t>scm</a:t>
            </a:r>
            <a:r>
              <a:rPr lang="zh-CN" altLang="zh-CN" sz="2000" b="1" dirty="0"/>
              <a:t>组</a:t>
            </a:r>
            <a:r>
              <a:rPr lang="zh-CN" altLang="zh-CN" sz="2000" dirty="0" smtClean="0"/>
              <a:t>。</a:t>
            </a:r>
            <a:endParaRPr lang="zh-CN" altLang="zh-CN" sz="2000" dirty="0"/>
          </a:p>
          <a:p>
            <a:pPr>
              <a:spcBef>
                <a:spcPts val="2400"/>
              </a:spcBef>
            </a:pPr>
            <a:r>
              <a:rPr lang="zh-CN" altLang="zh-CN" sz="2000" dirty="0"/>
              <a:t>建立方法：</a:t>
            </a:r>
            <a:r>
              <a:rPr lang="zh-CN" altLang="zh-CN" sz="2000" dirty="0" smtClean="0"/>
              <a:t>项目</a:t>
            </a:r>
            <a:r>
              <a:rPr lang="en-US" altLang="zh-CN" sz="2000" dirty="0" smtClean="0"/>
              <a:t>SVN</a:t>
            </a:r>
            <a:r>
              <a:rPr lang="zh-CN" altLang="zh-CN" sz="2000" dirty="0" smtClean="0"/>
              <a:t>库</a:t>
            </a:r>
            <a:r>
              <a:rPr lang="zh-CN" altLang="zh-CN" sz="2000" dirty="0"/>
              <a:t>中</a:t>
            </a:r>
            <a:r>
              <a:rPr lang="en-US" altLang="zh-CN" sz="2000" dirty="0"/>
              <a:t>tags</a:t>
            </a:r>
            <a:r>
              <a:rPr lang="zh-CN" altLang="zh-CN" sz="2000" dirty="0"/>
              <a:t>目录下新建基线目录；</a:t>
            </a:r>
          </a:p>
          <a:p>
            <a:pPr>
              <a:spcBef>
                <a:spcPts val="600"/>
              </a:spcBef>
            </a:pPr>
            <a:r>
              <a:rPr lang="zh-CN" altLang="zh-CN" sz="2000" dirty="0"/>
              <a:t>基线名称</a:t>
            </a:r>
            <a:r>
              <a:rPr lang="zh-CN" altLang="zh-CN" sz="2000" dirty="0" smtClean="0"/>
              <a:t>：</a:t>
            </a:r>
            <a:r>
              <a:rPr lang="en-US" altLang="zh-CN" sz="2000" dirty="0" smtClean="0"/>
              <a:t>XX</a:t>
            </a:r>
            <a:r>
              <a:rPr lang="zh-CN" altLang="zh-CN" sz="2000" dirty="0" smtClean="0"/>
              <a:t>基线</a:t>
            </a:r>
            <a:r>
              <a:rPr lang="en-US" altLang="zh-CN" sz="2000" dirty="0" smtClean="0"/>
              <a:t> 2014-X-X</a:t>
            </a:r>
            <a:r>
              <a:rPr lang="zh-CN" altLang="zh-CN" sz="2000" dirty="0" smtClean="0"/>
              <a:t>；</a:t>
            </a:r>
            <a:endParaRPr lang="zh-CN" altLang="zh-CN" sz="2000" dirty="0"/>
          </a:p>
          <a:p>
            <a:pPr>
              <a:spcBef>
                <a:spcPts val="600"/>
              </a:spcBef>
            </a:pPr>
            <a:r>
              <a:rPr lang="zh-CN" altLang="zh-CN" sz="2000" dirty="0"/>
              <a:t>基线内容</a:t>
            </a:r>
            <a:r>
              <a:rPr lang="zh-CN" altLang="zh-CN" sz="2000" dirty="0" smtClean="0"/>
              <a:t>：</a:t>
            </a:r>
            <a:r>
              <a:rPr lang="en-US" altLang="zh-CN" sz="2000" dirty="0" smtClean="0"/>
              <a:t>XX</a:t>
            </a:r>
            <a:r>
              <a:rPr lang="zh-CN" altLang="zh-CN" sz="2000" dirty="0" smtClean="0"/>
              <a:t>评审</a:t>
            </a:r>
            <a:r>
              <a:rPr lang="zh-CN" altLang="zh-CN" sz="2000" dirty="0"/>
              <a:t>单中所列的评审资料</a:t>
            </a:r>
            <a:r>
              <a:rPr lang="en-US" altLang="zh-CN" sz="2000" dirty="0" smtClean="0"/>
              <a:t>+XX</a:t>
            </a:r>
            <a:r>
              <a:rPr lang="zh-CN" altLang="zh-CN" sz="2000" dirty="0" smtClean="0"/>
              <a:t>评审</a:t>
            </a:r>
            <a:r>
              <a:rPr lang="zh-CN" altLang="zh-CN" sz="2000" dirty="0"/>
              <a:t>单</a:t>
            </a:r>
            <a:r>
              <a:rPr lang="zh-CN" altLang="zh-CN" sz="2000" dirty="0" smtClean="0"/>
              <a:t>。</a:t>
            </a:r>
            <a:endParaRPr lang="zh-CN" altLang="zh-CN" sz="200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EDCFDCE1-BE8F-441E-9815-FB6FB16ABA8B}" type="datetime1">
              <a:rPr lang="zh-CN" altLang="en-US"/>
              <a:pPr>
                <a:defRPr/>
              </a:pPr>
              <a:t>2017/7/26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43D1444-2384-48E0-8F7A-45E964664726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altLang="zh-CN" sz="2800" smtClean="0"/>
              <a:t>TortoiseSVN</a:t>
            </a:r>
            <a:r>
              <a:rPr sz="2800" smtClean="0"/>
              <a:t>使用规范</a:t>
            </a:r>
          </a:p>
        </p:txBody>
      </p:sp>
    </p:spTree>
    <p:extLst>
      <p:ext uri="{BB962C8B-B14F-4D97-AF65-F5344CB8AC3E}">
        <p14:creationId xmlns:p14="http://schemas.microsoft.com/office/powerpoint/2010/main" val="406655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3"/>
          <p:cNvSpPr>
            <a:spLocks noGrp="1"/>
          </p:cNvSpPr>
          <p:nvPr>
            <p:ph type="title"/>
          </p:nvPr>
        </p:nvSpPr>
        <p:spPr>
          <a:xfrm>
            <a:off x="1692275" y="2782888"/>
            <a:ext cx="5400675" cy="677862"/>
          </a:xfrm>
        </p:spPr>
        <p:txBody>
          <a:bodyPr/>
          <a:lstStyle/>
          <a:p>
            <a:r>
              <a:rPr smtClean="0"/>
              <a:t>遇到问题怎么办？</a:t>
            </a:r>
            <a:endParaRPr lang="en-US" altLang="zh-CN" smtClean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2555875" y="3430588"/>
            <a:ext cx="3455988" cy="334962"/>
          </a:xfrm>
        </p:spPr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BABBA225-61C3-4DCF-BF72-46A67A639F6F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9A0BE5D-A139-4D8D-9C4D-3DB6DFA6BACB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sz="2800" dirty="0" smtClean="0"/>
              <a:t>SVN</a:t>
            </a:r>
            <a:r>
              <a:rPr lang="zh-CN" altLang="en-US" sz="2800" dirty="0" smtClean="0"/>
              <a:t>安装问题</a:t>
            </a:r>
            <a:endParaRPr lang="en-US" sz="2800" dirty="0" smtClean="0"/>
          </a:p>
        </p:txBody>
      </p:sp>
      <p:sp>
        <p:nvSpPr>
          <p:cNvPr id="25603" name="内容占位符 2"/>
          <p:cNvSpPr>
            <a:spLocks noGrp="1"/>
          </p:cNvSpPr>
          <p:nvPr>
            <p:ph sz="quarter" idx="13"/>
          </p:nvPr>
        </p:nvSpPr>
        <p:spPr>
          <a:xfrm>
            <a:off x="250825" y="979884"/>
            <a:ext cx="8497639" cy="4969396"/>
          </a:xfrm>
        </p:spPr>
        <p:txBody>
          <a:bodyPr/>
          <a:lstStyle/>
          <a:p>
            <a:pPr marL="514350" indent="-514350"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问题描述：</a:t>
            </a:r>
            <a:r>
              <a:rPr lang="zh-CN" altLang="zh-CN" sz="2000" dirty="0"/>
              <a:t>安装</a:t>
            </a:r>
            <a:r>
              <a:rPr lang="en-US" altLang="zh-CN" sz="2000" dirty="0"/>
              <a:t>SVN</a:t>
            </a:r>
            <a:r>
              <a:rPr lang="zh-CN" altLang="zh-CN" sz="2000" dirty="0"/>
              <a:t>时出现如下报错</a:t>
            </a:r>
            <a:r>
              <a:rPr lang="zh-CN" altLang="zh-CN" sz="2000" dirty="0" smtClean="0"/>
              <a:t>：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514350" indent="-514350">
              <a:buClr>
                <a:srgbClr val="000000"/>
              </a:buClr>
              <a:buFont typeface="Arial" pitchFamily="34" charset="0"/>
              <a:buNone/>
              <a:defRPr/>
            </a:pPr>
            <a:endParaRPr lang="en-US" altLang="zh-CN" sz="2000" kern="0" dirty="0" smtClean="0">
              <a:latin typeface="微软雅黑" pitchFamily="34" charset="-122"/>
            </a:endParaRPr>
          </a:p>
          <a:p>
            <a:pPr marL="514350" indent="-514350">
              <a:buClr>
                <a:srgbClr val="000000"/>
              </a:buClr>
              <a:buFont typeface="Arial" pitchFamily="34" charset="0"/>
              <a:buNone/>
              <a:defRPr/>
            </a:pPr>
            <a:endParaRPr lang="en-US" altLang="zh-CN" sz="2000" kern="0" dirty="0">
              <a:latin typeface="微软雅黑" pitchFamily="34" charset="-122"/>
            </a:endParaRPr>
          </a:p>
          <a:p>
            <a:pPr marL="514350" indent="-514350">
              <a:buClr>
                <a:srgbClr val="000000"/>
              </a:buClr>
              <a:buFont typeface="Arial" pitchFamily="34" charset="0"/>
              <a:buNone/>
              <a:defRPr/>
            </a:pPr>
            <a:endParaRPr lang="en-US" altLang="zh-CN" sz="2000" kern="0" dirty="0" smtClean="0">
              <a:latin typeface="微软雅黑" pitchFamily="34" charset="-122"/>
            </a:endParaRPr>
          </a:p>
          <a:p>
            <a:pPr marL="514350" indent="-514350">
              <a:buClr>
                <a:srgbClr val="000000"/>
              </a:buClr>
              <a:buFont typeface="Arial" pitchFamily="34" charset="0"/>
              <a:buNone/>
              <a:defRPr/>
            </a:pPr>
            <a:endParaRPr lang="en-US" altLang="zh-CN" sz="2000" kern="0" dirty="0">
              <a:latin typeface="微软雅黑" pitchFamily="34" charset="-122"/>
            </a:endParaRPr>
          </a:p>
          <a:p>
            <a:pPr marL="514350" indent="-514350">
              <a:buClr>
                <a:srgbClr val="000000"/>
              </a:buClr>
              <a:buFont typeface="Arial" pitchFamily="34" charset="0"/>
              <a:buNone/>
              <a:defRPr/>
            </a:pPr>
            <a:endParaRPr lang="en-US" altLang="zh-CN" sz="2000" kern="0" dirty="0" smtClean="0">
              <a:latin typeface="微软雅黑" pitchFamily="34" charset="-122"/>
            </a:endParaRPr>
          </a:p>
          <a:p>
            <a:pPr marL="514350" indent="-514350">
              <a:buClr>
                <a:srgbClr val="000000"/>
              </a:buClr>
              <a:buFont typeface="Arial" pitchFamily="34" charset="0"/>
              <a:buNone/>
              <a:defRPr/>
            </a:pPr>
            <a:endParaRPr lang="en-US" altLang="zh-CN" sz="2000" kern="0" dirty="0" smtClean="0">
              <a:latin typeface="微软雅黑" pitchFamily="34" charset="-122"/>
            </a:endParaRPr>
          </a:p>
          <a:p>
            <a:r>
              <a:rPr lang="zh-CN" altLang="zh-CN" sz="2000" dirty="0"/>
              <a:t>解决方法：按照提示下载安装</a:t>
            </a:r>
            <a:r>
              <a:rPr lang="en-US" altLang="zh-CN" sz="2000" dirty="0"/>
              <a:t>windows service pack</a:t>
            </a:r>
            <a:r>
              <a:rPr lang="zh-CN" altLang="zh-CN" sz="2000" dirty="0"/>
              <a:t>即可。地址：</a:t>
            </a:r>
            <a:r>
              <a:rPr lang="en-US" altLang="zh-CN" sz="2000" u="sng" dirty="0">
                <a:hlinkClick r:id="rId3"/>
              </a:rPr>
              <a:t>http://</a:t>
            </a:r>
            <a:r>
              <a:rPr lang="en-US" altLang="zh-CN" sz="2000" u="sng" dirty="0" smtClean="0">
                <a:hlinkClick r:id="rId3"/>
              </a:rPr>
              <a:t>www.microsoft.com/zh-cn/download/confirmation.aspx?id=8483</a:t>
            </a:r>
            <a:r>
              <a:rPr lang="en-US" altLang="zh-CN" sz="2000" kern="0" dirty="0" smtClean="0">
                <a:latin typeface="微软雅黑" pitchFamily="34" charset="-122"/>
              </a:rPr>
              <a:t>      </a:t>
            </a:r>
            <a:r>
              <a:rPr lang="zh-CN" altLang="en-US" sz="2000" kern="0" dirty="0" smtClean="0">
                <a:latin typeface="微软雅黑" pitchFamily="34" charset="-122"/>
              </a:rPr>
              <a:t> </a:t>
            </a:r>
            <a:endParaRPr lang="en-US" altLang="zh-CN" sz="2000" kern="0" dirty="0">
              <a:latin typeface="微软雅黑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8CFC476C-8B1E-4502-A49F-E6A292AF684F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87E09E7-2469-45F2-8FBA-975EEE42CBB6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  <p:pic>
        <p:nvPicPr>
          <p:cNvPr id="8" name="图片 7" descr="计算机生成了可选文字: ,indo百3Ilt3taller&#10;无法通过W:ndow:I。：t公ler服务安装此安装程&#10;序包。您必须安装带有更新版本window:&#10;I。：t公ler服务的Window:Servi。ePack.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16832"/>
            <a:ext cx="4867866" cy="2260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sz="2800" smtClean="0"/>
              <a:t>权限</a:t>
            </a:r>
            <a:endParaRPr lang="en-US" sz="2800" smtClean="0"/>
          </a:p>
        </p:txBody>
      </p:sp>
      <p:sp>
        <p:nvSpPr>
          <p:cNvPr id="25603" name="内容占位符 2"/>
          <p:cNvSpPr>
            <a:spLocks noGrp="1"/>
          </p:cNvSpPr>
          <p:nvPr>
            <p:ph sz="quarter" idx="13"/>
          </p:nvPr>
        </p:nvSpPr>
        <p:spPr>
          <a:xfrm>
            <a:off x="250825" y="692150"/>
            <a:ext cx="8208963" cy="5905500"/>
          </a:xfrm>
        </p:spPr>
        <p:txBody>
          <a:bodyPr/>
          <a:lstStyle/>
          <a:p>
            <a:pPr marL="514350" indent="-514350"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问题描述：提交文件时，系统返回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微软雅黑" pitchFamily="34" charset="-122"/>
              </a:rPr>
              <a:t>403 Forbidden</a:t>
            </a:r>
            <a:r>
              <a:rPr lang="zh-CN" altLang="en-US" sz="2000" kern="0" dirty="0" smtClean="0">
                <a:latin typeface="微软雅黑" pitchFamily="34" charset="-122"/>
              </a:rPr>
              <a:t>报错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971550" lvl="1" indent="-514350">
              <a:buClr>
                <a:srgbClr val="000000"/>
              </a:buClr>
              <a:buFont typeface="+mj-lt"/>
              <a:buAutoNum type="alphaLcPeriod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原因分析：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1428750" lvl="2" indent="-514350">
              <a:buClr>
                <a:srgbClr val="000000"/>
              </a:buClr>
              <a:buFont typeface="+mj-lt"/>
              <a:buAutoNum type="romanUcPeriod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权限不足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1428750" lvl="2" indent="-514350">
              <a:buClr>
                <a:srgbClr val="000000"/>
              </a:buClr>
              <a:buFont typeface="+mj-lt"/>
              <a:buAutoNum type="romanUcPeriod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用户名、密码、</a:t>
            </a:r>
            <a:r>
              <a:rPr lang="en-US" altLang="zh-CN" sz="2000" kern="0" dirty="0" smtClean="0">
                <a:latin typeface="微软雅黑" pitchFamily="34" charset="-122"/>
              </a:rPr>
              <a:t>URL</a:t>
            </a:r>
            <a:r>
              <a:rPr lang="zh-CN" altLang="en-US" sz="2000" kern="0" dirty="0" smtClean="0">
                <a:latin typeface="微软雅黑" pitchFamily="34" charset="-122"/>
              </a:rPr>
              <a:t>地址错误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971550" lvl="1" indent="-514350">
              <a:buClr>
                <a:srgbClr val="000000"/>
              </a:buClr>
              <a:buFont typeface="+mj-lt"/>
              <a:buAutoNum type="alphaLcPeriod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解决方法：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971550" lvl="1" indent="-514350">
              <a:buClr>
                <a:srgbClr val="000000"/>
              </a:buClr>
              <a:buFont typeface="Arial" pitchFamily="34" charset="0"/>
              <a:buNone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       首先清空</a:t>
            </a:r>
            <a:r>
              <a:rPr lang="en-US" altLang="zh-CN" sz="2000" kern="0" dirty="0" err="1" smtClean="0">
                <a:latin typeface="微软雅黑" pitchFamily="34" charset="-122"/>
              </a:rPr>
              <a:t>TortoiseSVN</a:t>
            </a:r>
            <a:r>
              <a:rPr lang="zh-CN" altLang="en-US" sz="2000" kern="0" dirty="0" smtClean="0">
                <a:latin typeface="微软雅黑" pitchFamily="34" charset="-122"/>
              </a:rPr>
              <a:t>缓存数据，重试后未解决则：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1428750" lvl="2" indent="-514350">
              <a:buClr>
                <a:srgbClr val="000000"/>
              </a:buClr>
              <a:buFont typeface="+mj-lt"/>
              <a:buAutoNum type="romanUcPeriod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发送邮件给</a:t>
            </a:r>
            <a:r>
              <a:rPr lang="en-US" altLang="zh-CN" sz="2000" kern="0" dirty="0" err="1" smtClean="0">
                <a:latin typeface="微软雅黑" pitchFamily="34" charset="-122"/>
              </a:rPr>
              <a:t>scm</a:t>
            </a:r>
            <a:r>
              <a:rPr lang="zh-CN" altLang="en-US" sz="2000" kern="0" dirty="0" smtClean="0">
                <a:latin typeface="微软雅黑" pitchFamily="34" charset="-122"/>
              </a:rPr>
              <a:t>组，确认权限已开通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1428750" lvl="2" indent="-514350">
              <a:buClr>
                <a:srgbClr val="000000"/>
              </a:buClr>
              <a:buFont typeface="+mj-lt"/>
              <a:buAutoNum type="romanUcPeriod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检查用户名、密码、</a:t>
            </a:r>
            <a:r>
              <a:rPr lang="en-US" altLang="zh-CN" sz="2000" kern="0" dirty="0" smtClean="0">
                <a:latin typeface="微软雅黑" pitchFamily="34" charset="-122"/>
              </a:rPr>
              <a:t>URL</a:t>
            </a:r>
            <a:r>
              <a:rPr lang="zh-CN" altLang="en-US" sz="2000" kern="0" dirty="0" smtClean="0">
                <a:latin typeface="微软雅黑" pitchFamily="34" charset="-122"/>
              </a:rPr>
              <a:t>地址是否正确（如：大小写）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514350" indent="-514350">
              <a:buClr>
                <a:srgbClr val="000000"/>
              </a:buClr>
              <a:buFont typeface="Arial" pitchFamily="34" charset="0"/>
              <a:buNone/>
              <a:defRPr/>
            </a:pPr>
            <a:endParaRPr lang="en-US" altLang="zh-CN" sz="2000" kern="0" dirty="0" smtClean="0">
              <a:latin typeface="微软雅黑" pitchFamily="34" charset="-122"/>
            </a:endParaRPr>
          </a:p>
          <a:p>
            <a:pPr marL="514350" indent="-514350">
              <a:buClr>
                <a:srgbClr val="000000"/>
              </a:buClr>
              <a:buFont typeface="Arial" pitchFamily="34" charset="0"/>
              <a:buNone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注：正确的路径地址在</a:t>
            </a:r>
            <a:r>
              <a:rPr lang="en-US" altLang="zh-CN" sz="2000" kern="0" dirty="0" smtClean="0">
                <a:latin typeface="微软雅黑" pitchFamily="34" charset="-122"/>
                <a:hlinkClick r:id="rId3"/>
              </a:rPr>
              <a:t>http://192.168.75.168</a:t>
            </a:r>
            <a:r>
              <a:rPr lang="en-US" altLang="zh-CN" sz="2000" kern="0" dirty="0" smtClean="0">
                <a:solidFill>
                  <a:schemeClr val="tx1"/>
                </a:solidFill>
                <a:latin typeface="微软雅黑" pitchFamily="34" charset="-122"/>
              </a:rPr>
              <a:t>/</a:t>
            </a:r>
            <a:r>
              <a:rPr lang="en-US" altLang="zh-CN" sz="2000" kern="0" dirty="0" smtClean="0">
                <a:latin typeface="微软雅黑" pitchFamily="34" charset="-122"/>
                <a:hlinkClick r:id="rId4"/>
              </a:rPr>
              <a:t>http://192.168.75.167</a:t>
            </a:r>
            <a:r>
              <a:rPr lang="en-US" altLang="zh-CN" sz="2000" kern="0" dirty="0" smtClean="0">
                <a:latin typeface="微软雅黑" pitchFamily="34" charset="-122"/>
              </a:rPr>
              <a:t> </a:t>
            </a:r>
            <a:r>
              <a:rPr lang="zh-CN" altLang="en-US" sz="2000" kern="0" dirty="0" smtClean="0">
                <a:latin typeface="微软雅黑" pitchFamily="34" charset="-122"/>
              </a:rPr>
              <a:t>上获取</a:t>
            </a:r>
            <a:r>
              <a:rPr lang="en-US" altLang="zh-CN" sz="2000" kern="0" dirty="0" smtClean="0">
                <a:latin typeface="微软雅黑" pitchFamily="34" charset="-122"/>
              </a:rPr>
              <a:t> </a:t>
            </a:r>
            <a:r>
              <a:rPr lang="zh-CN" altLang="en-US" sz="2000" kern="0" dirty="0" smtClean="0">
                <a:latin typeface="微软雅黑" pitchFamily="34" charset="-122"/>
              </a:rPr>
              <a:t>！</a:t>
            </a:r>
            <a:endParaRPr lang="en-US" altLang="zh-CN" sz="2000" b="1" kern="0" dirty="0" smtClean="0">
              <a:solidFill>
                <a:srgbClr val="FF0000"/>
              </a:solidFill>
              <a:latin typeface="微软雅黑" pitchFamily="34" charset="-122"/>
            </a:endParaRPr>
          </a:p>
          <a:p>
            <a:pPr marL="971550" lvl="1" indent="-514350">
              <a:buClr>
                <a:srgbClr val="000000"/>
              </a:buClr>
              <a:buFont typeface="Arial" pitchFamily="34" charset="0"/>
              <a:buNone/>
              <a:defRPr/>
            </a:pPr>
            <a:r>
              <a:rPr lang="en-US" altLang="zh-CN" sz="2000" kern="0" dirty="0" smtClean="0">
                <a:latin typeface="微软雅黑" pitchFamily="34" charset="-122"/>
              </a:rPr>
              <a:t>      </a:t>
            </a:r>
            <a:r>
              <a:rPr lang="zh-CN" altLang="en-US" sz="2000" kern="0" dirty="0" smtClean="0">
                <a:latin typeface="微软雅黑" pitchFamily="34" charset="-122"/>
              </a:rPr>
              <a:t> </a:t>
            </a:r>
            <a:endParaRPr lang="en-US" altLang="zh-CN" sz="2000" kern="0" dirty="0">
              <a:latin typeface="微软雅黑" pitchFamily="34" charset="-122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341438"/>
            <a:ext cx="626745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8CFC476C-8B1E-4502-A49F-E6A292AF684F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87E09E7-2469-45F2-8FBA-975EEE42CBB6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76559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sz="2800" smtClean="0"/>
              <a:t>权限</a:t>
            </a:r>
            <a:endParaRPr lang="en-US" sz="2800" b="0" smtClean="0"/>
          </a:p>
        </p:txBody>
      </p:sp>
      <p:sp>
        <p:nvSpPr>
          <p:cNvPr id="25603" name="内容占位符 2"/>
          <p:cNvSpPr>
            <a:spLocks noGrp="1"/>
          </p:cNvSpPr>
          <p:nvPr>
            <p:ph sz="quarter" idx="13"/>
          </p:nvPr>
        </p:nvSpPr>
        <p:spPr>
          <a:xfrm>
            <a:off x="250825" y="692150"/>
            <a:ext cx="8208963" cy="5905500"/>
          </a:xfrm>
        </p:spPr>
        <p:txBody>
          <a:bodyPr/>
          <a:lstStyle/>
          <a:p>
            <a:pPr marL="514350" indent="-514350"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如何清空</a:t>
            </a:r>
            <a:r>
              <a:rPr lang="en-US" altLang="zh-CN" sz="2000" kern="0" dirty="0" err="1" smtClean="0">
                <a:latin typeface="微软雅黑" pitchFamily="34" charset="-122"/>
              </a:rPr>
              <a:t>TortoiseSVN</a:t>
            </a:r>
            <a:r>
              <a:rPr lang="zh-CN" altLang="en-US" sz="2000" kern="0" dirty="0" smtClean="0">
                <a:latin typeface="微软雅黑" pitchFamily="34" charset="-122"/>
              </a:rPr>
              <a:t>缓存数据？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0" indent="0">
              <a:buClr>
                <a:srgbClr val="000000"/>
              </a:buClr>
              <a:buFont typeface="Arial" charset="0"/>
              <a:buNone/>
              <a:defRPr/>
            </a:pPr>
            <a:r>
              <a:rPr lang="en-US" altLang="zh-CN" sz="2000" kern="0" dirty="0">
                <a:latin typeface="微软雅黑" pitchFamily="34" charset="-122"/>
              </a:rPr>
              <a:t> </a:t>
            </a:r>
            <a:r>
              <a:rPr lang="en-US" altLang="zh-CN" sz="2000" kern="0" dirty="0" smtClean="0">
                <a:latin typeface="微软雅黑" pitchFamily="34" charset="-122"/>
              </a:rPr>
              <a:t>      </a:t>
            </a:r>
            <a:r>
              <a:rPr lang="zh-CN" altLang="en-US" sz="2000" kern="0" dirty="0" smtClean="0">
                <a:latin typeface="微软雅黑" pitchFamily="34" charset="-122"/>
              </a:rPr>
              <a:t>桌面右击</a:t>
            </a:r>
            <a:r>
              <a:rPr lang="en-US" altLang="zh-CN" sz="2000" kern="0" dirty="0" smtClean="0">
                <a:latin typeface="微软雅黑" pitchFamily="34" charset="-122"/>
                <a:sym typeface="Wingdings" pitchFamily="2" charset="2"/>
              </a:rPr>
              <a:t></a:t>
            </a:r>
            <a:r>
              <a:rPr lang="en-US" altLang="zh-CN" sz="2000" kern="0" dirty="0" err="1" smtClean="0">
                <a:latin typeface="微软雅黑" pitchFamily="34" charset="-122"/>
                <a:sym typeface="Wingdings" pitchFamily="2" charset="2"/>
              </a:rPr>
              <a:t>TortoiseSVNSettings</a:t>
            </a:r>
            <a:r>
              <a:rPr lang="en-US" altLang="zh-CN" sz="2000" kern="0" dirty="0" smtClean="0">
                <a:latin typeface="微软雅黑" pitchFamily="34" charset="-122"/>
                <a:sym typeface="Wingdings" pitchFamily="2" charset="2"/>
              </a:rPr>
              <a:t></a:t>
            </a:r>
            <a:r>
              <a:rPr lang="zh-CN" altLang="en-US" sz="2000" kern="0" dirty="0" smtClean="0">
                <a:latin typeface="微软雅黑" pitchFamily="34" charset="-122"/>
                <a:sym typeface="Wingdings" pitchFamily="2" charset="2"/>
              </a:rPr>
              <a:t>常规</a:t>
            </a:r>
            <a:r>
              <a:rPr lang="en-US" altLang="zh-CN" sz="2000" kern="0" dirty="0" smtClean="0">
                <a:latin typeface="微软雅黑" pitchFamily="34" charset="-122"/>
                <a:sym typeface="Wingdings" pitchFamily="2" charset="2"/>
              </a:rPr>
              <a:t>-</a:t>
            </a:r>
            <a:r>
              <a:rPr lang="zh-CN" altLang="en-US" sz="2000" kern="0" dirty="0" smtClean="0">
                <a:latin typeface="微软雅黑" pitchFamily="34" charset="-122"/>
                <a:sym typeface="Wingdings" pitchFamily="2" charset="2"/>
              </a:rPr>
              <a:t>已保存数据</a:t>
            </a:r>
            <a:r>
              <a:rPr lang="en-US" altLang="zh-CN" sz="2000" kern="0" dirty="0" smtClean="0">
                <a:latin typeface="微软雅黑" pitchFamily="34" charset="-122"/>
                <a:sym typeface="Wingdings" pitchFamily="2" charset="2"/>
              </a:rPr>
              <a:t></a:t>
            </a:r>
            <a:r>
              <a:rPr lang="zh-CN" altLang="en-US" sz="2000" kern="0" dirty="0">
                <a:latin typeface="微软雅黑" pitchFamily="34" charset="-122"/>
                <a:sym typeface="Wingdings" pitchFamily="2" charset="2"/>
              </a:rPr>
              <a:t>清除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514350" indent="-514350">
              <a:buClr>
                <a:srgbClr val="000000"/>
              </a:buClr>
              <a:buFont typeface="Arial" pitchFamily="34" charset="0"/>
              <a:buChar char="•"/>
              <a:defRPr/>
            </a:pPr>
            <a:endParaRPr lang="en-US" altLang="zh-CN" sz="2000" kern="0" dirty="0" smtClean="0">
              <a:latin typeface="微软雅黑" pitchFamily="34" charset="-122"/>
            </a:endParaRPr>
          </a:p>
        </p:txBody>
      </p:sp>
      <p:pic>
        <p:nvPicPr>
          <p:cNvPr id="5" name="图片 4" descr="说明: cid:image003.jpg@01CD7577.311574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25" y="2849563"/>
            <a:ext cx="515302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说明: cid:image002.png@01CC8820.7D0F089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286000"/>
            <a:ext cx="33718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44FC215E-478E-4987-BEEE-E51D42EB6601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DFC67F6-4E7B-414A-8918-3CDE3204ADC7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sz="2800" smtClean="0"/>
              <a:t>冲突</a:t>
            </a:r>
            <a:endParaRPr lang="en-US" sz="2800" smtClean="0"/>
          </a:p>
        </p:txBody>
      </p:sp>
      <p:sp>
        <p:nvSpPr>
          <p:cNvPr id="26627" name="内容占位符 2"/>
          <p:cNvSpPr>
            <a:spLocks noGrp="1"/>
          </p:cNvSpPr>
          <p:nvPr>
            <p:ph sz="quarter" idx="13"/>
          </p:nvPr>
        </p:nvSpPr>
        <p:spPr>
          <a:xfrm>
            <a:off x="250825" y="1195908"/>
            <a:ext cx="8208963" cy="4825380"/>
          </a:xfrm>
        </p:spPr>
        <p:txBody>
          <a:bodyPr/>
          <a:lstStyle/>
          <a:p>
            <a:pPr marL="514350" indent="-514350"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zh-CN" altLang="en-US" sz="2000" b="1" kern="0" dirty="0" smtClean="0">
                <a:latin typeface="微软雅黑" pitchFamily="34" charset="-122"/>
              </a:rPr>
              <a:t>自动合并冲突</a:t>
            </a:r>
            <a:endParaRPr lang="en-US" altLang="zh-CN" sz="2000" b="1" kern="0" dirty="0" smtClean="0">
              <a:latin typeface="微软雅黑" pitchFamily="34" charset="-122"/>
            </a:endParaRPr>
          </a:p>
          <a:p>
            <a:pPr marL="514350" indent="-514350">
              <a:buClr>
                <a:srgbClr val="000000"/>
              </a:buClr>
              <a:buFont typeface="Arial" pitchFamily="34" charset="0"/>
              <a:buNone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       问题描述：提交文件时出现“</a:t>
            </a:r>
            <a:r>
              <a:rPr lang="en-US" altLang="zh-CN" sz="2000" kern="0" dirty="0" smtClean="0">
                <a:solidFill>
                  <a:srgbClr val="FF0000"/>
                </a:solidFill>
                <a:latin typeface="微软雅黑" pitchFamily="34" charset="-122"/>
              </a:rPr>
              <a:t>resource out </a:t>
            </a:r>
            <a:r>
              <a:rPr lang="en-US" altLang="zh-CN" sz="2000" kern="0" dirty="0" err="1" smtClean="0">
                <a:solidFill>
                  <a:srgbClr val="FF0000"/>
                </a:solidFill>
                <a:latin typeface="微软雅黑" pitchFamily="34" charset="-122"/>
              </a:rPr>
              <a:t>date;try</a:t>
            </a:r>
            <a:r>
              <a:rPr lang="en-US" altLang="zh-CN" sz="2000" kern="0" dirty="0" smtClean="0">
                <a:solidFill>
                  <a:srgbClr val="FF0000"/>
                </a:solidFill>
                <a:latin typeface="微软雅黑" pitchFamily="34" charset="-122"/>
              </a:rPr>
              <a:t> updating</a:t>
            </a:r>
            <a:r>
              <a:rPr lang="zh-CN" altLang="en-US" sz="2000" kern="0" dirty="0" smtClean="0">
                <a:latin typeface="微软雅黑" pitchFamily="34" charset="-122"/>
              </a:rPr>
              <a:t>”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514350" indent="-514350">
              <a:buClr>
                <a:srgbClr val="000000"/>
              </a:buClr>
              <a:buFont typeface="Arial" pitchFamily="34" charset="0"/>
              <a:buNone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       原因分析：版本库中的此文件已经被其他人修改了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971550" lvl="1" indent="-514350">
              <a:buClr>
                <a:srgbClr val="000000"/>
              </a:buClr>
              <a:buFont typeface="+mj-lt"/>
              <a:buAutoNum type="alphaLcPeriod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解决方法：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1428750" lvl="2" indent="-514350">
              <a:buClr>
                <a:srgbClr val="000000"/>
              </a:buClr>
              <a:buFont typeface="+mj-lt"/>
              <a:buAutoNum type="romanUcPeriod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点“</a:t>
            </a:r>
            <a:r>
              <a:rPr lang="en-US" altLang="zh-CN" sz="2000" kern="0" dirty="0" smtClean="0">
                <a:latin typeface="微软雅黑" pitchFamily="34" charset="-122"/>
              </a:rPr>
              <a:t>ok”</a:t>
            </a:r>
            <a:r>
              <a:rPr lang="zh-CN" altLang="en-US" sz="2000" kern="0" dirty="0" smtClean="0">
                <a:latin typeface="微软雅黑" pitchFamily="34" charset="-122"/>
              </a:rPr>
              <a:t>按钮退出。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1428750" lvl="2" indent="-514350">
              <a:buClr>
                <a:srgbClr val="000000"/>
              </a:buClr>
              <a:buFont typeface="+mj-lt"/>
              <a:buAutoNum type="romanUcPeriod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将自己更新的文件另存好。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1428750" lvl="2" indent="-514350">
              <a:buClr>
                <a:srgbClr val="000000"/>
              </a:buClr>
              <a:buFont typeface="+mj-lt"/>
              <a:buAutoNum type="romanUcPeriod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执行”更新”，然后”提交”。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1428750" lvl="2" indent="-514350">
              <a:buClr>
                <a:srgbClr val="000000"/>
              </a:buClr>
              <a:buFont typeface="+mj-lt"/>
              <a:buAutoNum type="romanUcPeriod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如果修改与更新得到的代码不冲突，则自动合并。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>
              <a:buFont typeface="Arial" pitchFamily="34" charset="0"/>
              <a:buChar char="•"/>
              <a:defRPr/>
            </a:pPr>
            <a:endParaRPr lang="en-US" altLang="zh-CN" dirty="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4C5C88C6-D4B2-4E09-B97F-D5202C1D2CD7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411E249-99F6-425C-A8AC-34099C135026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  <p:pic>
        <p:nvPicPr>
          <p:cNvPr id="27657" name="Picture 9" descr="C:\Users\llle\AppData\Roaming\Tencent\Users\649838110\QQ\WinTemp\RichOle\KV%T852BO7$)N~MS5}S]C@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2564904"/>
            <a:ext cx="635317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sz="2800" smtClean="0"/>
              <a:t>冲突</a:t>
            </a:r>
            <a:endParaRPr lang="en-US" sz="2800" smtClean="0"/>
          </a:p>
        </p:txBody>
      </p:sp>
      <p:sp>
        <p:nvSpPr>
          <p:cNvPr id="26627" name="内容占位符 2"/>
          <p:cNvSpPr>
            <a:spLocks noGrp="1"/>
          </p:cNvSpPr>
          <p:nvPr>
            <p:ph sz="quarter" idx="13"/>
          </p:nvPr>
        </p:nvSpPr>
        <p:spPr>
          <a:xfrm>
            <a:off x="250825" y="692150"/>
            <a:ext cx="8208963" cy="5905500"/>
          </a:xfrm>
        </p:spPr>
        <p:txBody>
          <a:bodyPr/>
          <a:lstStyle/>
          <a:p>
            <a:pPr marL="514350" indent="-514350"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zh-CN" altLang="en-US" sz="2000" b="1" kern="0" dirty="0" smtClean="0">
                <a:latin typeface="微软雅黑" pitchFamily="34" charset="-122"/>
              </a:rPr>
              <a:t>手动合并冲突</a:t>
            </a:r>
            <a:endParaRPr lang="en-US" altLang="zh-CN" sz="2000" b="1" kern="0" dirty="0" smtClean="0">
              <a:latin typeface="微软雅黑" pitchFamily="34" charset="-122"/>
            </a:endParaRPr>
          </a:p>
          <a:p>
            <a:pPr marL="514800" lvl="1">
              <a:buClr>
                <a:srgbClr val="000000"/>
              </a:buClr>
              <a:buFont typeface="Arial" pitchFamily="34" charset="0"/>
              <a:buNone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问题描述：如果</a:t>
            </a:r>
            <a:r>
              <a:rPr lang="zh-CN" altLang="en-US" sz="2000" kern="0" dirty="0" smtClean="0">
                <a:solidFill>
                  <a:srgbClr val="FF0000"/>
                </a:solidFill>
                <a:latin typeface="微软雅黑" pitchFamily="34" charset="-122"/>
              </a:rPr>
              <a:t>更新</a:t>
            </a:r>
            <a:r>
              <a:rPr lang="zh-CN" altLang="en-US" sz="2000" kern="0" dirty="0" smtClean="0">
                <a:latin typeface="微软雅黑" pitchFamily="34" charset="-122"/>
              </a:rPr>
              <a:t>出现“</a:t>
            </a:r>
            <a:r>
              <a:rPr lang="en-US" altLang="zh-CN" sz="2000" kern="0" dirty="0" smtClean="0">
                <a:solidFill>
                  <a:srgbClr val="FF0000"/>
                </a:solidFill>
                <a:latin typeface="微软雅黑" pitchFamily="34" charset="-122"/>
              </a:rPr>
              <a:t>One or more files are in a conflicted state.</a:t>
            </a:r>
            <a:r>
              <a:rPr lang="zh-CN" altLang="en-US" sz="2000" kern="0" dirty="0" smtClean="0">
                <a:latin typeface="微软雅黑" pitchFamily="34" charset="-122"/>
              </a:rPr>
              <a:t>”红色警告，说明</a:t>
            </a:r>
            <a:r>
              <a:rPr lang="zh-CN" altLang="en-US" sz="2000" kern="0" dirty="0" smtClean="0">
                <a:solidFill>
                  <a:srgbClr val="FF0000"/>
                </a:solidFill>
                <a:latin typeface="微软雅黑" pitchFamily="34" charset="-122"/>
              </a:rPr>
              <a:t>严重冲突</a:t>
            </a:r>
            <a:r>
              <a:rPr lang="zh-CN" altLang="en-US" sz="2000" kern="0" dirty="0" smtClean="0">
                <a:latin typeface="微软雅黑" pitchFamily="34" charset="-122"/>
              </a:rPr>
              <a:t>，</a:t>
            </a:r>
            <a:r>
              <a:rPr lang="en-US" altLang="zh-CN" sz="2000" kern="0" dirty="0" smtClean="0">
                <a:latin typeface="微软雅黑" pitchFamily="34" charset="-122"/>
              </a:rPr>
              <a:t>SVN</a:t>
            </a:r>
            <a:r>
              <a:rPr lang="zh-CN" altLang="en-US" sz="2000" kern="0" dirty="0" smtClean="0">
                <a:latin typeface="微软雅黑" pitchFamily="34" charset="-122"/>
              </a:rPr>
              <a:t>自动产生几个文件记录冲突。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514800" lvl="1">
              <a:buClr>
                <a:srgbClr val="000000"/>
              </a:buClr>
              <a:buFont typeface="Arial" pitchFamily="34" charset="0"/>
              <a:buNone/>
              <a:defRPr/>
            </a:pPr>
            <a:endParaRPr lang="en-US" altLang="zh-CN" sz="2000" kern="0" dirty="0">
              <a:latin typeface="微软雅黑" pitchFamily="34" charset="-122"/>
            </a:endParaRPr>
          </a:p>
          <a:p>
            <a:pPr marL="514800" lvl="1">
              <a:buClr>
                <a:srgbClr val="000000"/>
              </a:buClr>
              <a:buFont typeface="Arial" pitchFamily="34" charset="0"/>
              <a:buNone/>
              <a:defRPr/>
            </a:pPr>
            <a:endParaRPr lang="en-US" altLang="zh-CN" sz="2000" kern="0" dirty="0" smtClean="0">
              <a:latin typeface="微软雅黑" pitchFamily="34" charset="-122"/>
            </a:endParaRPr>
          </a:p>
          <a:p>
            <a:pPr marL="514800" lvl="1">
              <a:buClr>
                <a:srgbClr val="000000"/>
              </a:buClr>
              <a:buFont typeface="Arial" pitchFamily="34" charset="0"/>
              <a:buNone/>
              <a:defRPr/>
            </a:pPr>
            <a:endParaRPr lang="en-US" altLang="zh-CN" sz="2000" kern="0" dirty="0">
              <a:latin typeface="微软雅黑" pitchFamily="34" charset="-122"/>
            </a:endParaRPr>
          </a:p>
          <a:p>
            <a:pPr marL="514800" lvl="1">
              <a:buClr>
                <a:srgbClr val="000000"/>
              </a:buClr>
              <a:buFont typeface="Arial" pitchFamily="34" charset="0"/>
              <a:buNone/>
              <a:defRPr/>
            </a:pPr>
            <a:endParaRPr lang="en-US" altLang="zh-CN" sz="2000" kern="0" dirty="0" smtClean="0">
              <a:latin typeface="微软雅黑" pitchFamily="34" charset="-122"/>
            </a:endParaRPr>
          </a:p>
          <a:p>
            <a:pPr lvl="2">
              <a:buClr>
                <a:srgbClr val="000000"/>
              </a:buClr>
              <a:defRPr/>
            </a:pPr>
            <a:r>
              <a:rPr lang="en-US" altLang="zh-CN" sz="1800" kern="0" dirty="0" err="1" smtClean="0">
                <a:latin typeface="微软雅黑" pitchFamily="34" charset="-122"/>
              </a:rPr>
              <a:t>filename.mine</a:t>
            </a:r>
            <a:r>
              <a:rPr lang="zh-CN" altLang="en-US" sz="1800" kern="0" dirty="0" smtClean="0">
                <a:latin typeface="微软雅黑" pitchFamily="34" charset="-122"/>
              </a:rPr>
              <a:t>：</a:t>
            </a:r>
            <a:r>
              <a:rPr lang="zh-CN" altLang="en-US" sz="1800" kern="0" dirty="0">
                <a:latin typeface="微软雅黑" pitchFamily="34" charset="-122"/>
              </a:rPr>
              <a:t>本地</a:t>
            </a:r>
            <a:r>
              <a:rPr lang="zh-CN" altLang="en-US" sz="1800" kern="0" dirty="0" smtClean="0">
                <a:latin typeface="微软雅黑" pitchFamily="34" charset="-122"/>
              </a:rPr>
              <a:t>最新</a:t>
            </a:r>
            <a:r>
              <a:rPr lang="zh-CN" altLang="en-US" sz="1800" kern="0" dirty="0">
                <a:latin typeface="微软雅黑" pitchFamily="34" charset="-122"/>
              </a:rPr>
              <a:t>更改的</a:t>
            </a:r>
            <a:r>
              <a:rPr lang="zh-CN" altLang="en-US" sz="1800" kern="0" dirty="0" smtClean="0">
                <a:latin typeface="微软雅黑" pitchFamily="34" charset="-122"/>
              </a:rPr>
              <a:t>内容</a:t>
            </a:r>
            <a:endParaRPr lang="en-US" altLang="zh-CN" sz="1800" kern="0" dirty="0">
              <a:latin typeface="微软雅黑" pitchFamily="34" charset="-122"/>
            </a:endParaRPr>
          </a:p>
          <a:p>
            <a:pPr lvl="2">
              <a:buClr>
                <a:srgbClr val="000000"/>
              </a:buClr>
              <a:defRPr/>
            </a:pPr>
            <a:r>
              <a:rPr lang="en-US" altLang="zh-CN" sz="1800" kern="0" dirty="0" err="1">
                <a:latin typeface="微软雅黑" pitchFamily="34" charset="-122"/>
              </a:rPr>
              <a:t>filename.rOLDREV</a:t>
            </a:r>
            <a:r>
              <a:rPr lang="zh-CN" altLang="en-US" sz="1800" kern="0" dirty="0" smtClean="0">
                <a:latin typeface="微软雅黑" pitchFamily="34" charset="-122"/>
              </a:rPr>
              <a:t>：上次</a:t>
            </a:r>
            <a:r>
              <a:rPr lang="zh-CN" altLang="en-US" sz="1800" kern="0" dirty="0">
                <a:latin typeface="微软雅黑" pitchFamily="34" charset="-122"/>
              </a:rPr>
              <a:t>更新之后未作更改的</a:t>
            </a:r>
            <a:r>
              <a:rPr lang="zh-CN" altLang="en-US" sz="1800" kern="0" dirty="0" smtClean="0">
                <a:latin typeface="微软雅黑" pitchFamily="34" charset="-122"/>
              </a:rPr>
              <a:t>版本</a:t>
            </a:r>
            <a:endParaRPr lang="en-US" altLang="zh-CN" sz="1800" kern="0" dirty="0">
              <a:latin typeface="微软雅黑" pitchFamily="34" charset="-122"/>
            </a:endParaRPr>
          </a:p>
          <a:p>
            <a:pPr lvl="2">
              <a:buClr>
                <a:srgbClr val="000000"/>
              </a:buClr>
              <a:defRPr/>
            </a:pPr>
            <a:r>
              <a:rPr lang="en-US" altLang="zh-CN" sz="1800" kern="0" dirty="0" err="1">
                <a:latin typeface="微软雅黑" pitchFamily="34" charset="-122"/>
              </a:rPr>
              <a:t>filename.rNEWREV</a:t>
            </a:r>
            <a:r>
              <a:rPr lang="zh-CN" altLang="en-US" sz="1800" kern="0" dirty="0" smtClean="0">
                <a:latin typeface="微软雅黑" pitchFamily="34" charset="-122"/>
              </a:rPr>
              <a:t>：服务器上最新的版本</a:t>
            </a:r>
            <a:endParaRPr lang="en-US" altLang="zh-CN" sz="1800" b="1" kern="0" dirty="0">
              <a:solidFill>
                <a:srgbClr val="FF0000"/>
              </a:solidFill>
              <a:latin typeface="微软雅黑" pitchFamily="34" charset="-122"/>
            </a:endParaRPr>
          </a:p>
          <a:p>
            <a:pPr marL="514800" lvl="1">
              <a:buClr>
                <a:srgbClr val="000000"/>
              </a:buClr>
              <a:buFont typeface="Arial" pitchFamily="34" charset="0"/>
              <a:buNone/>
              <a:defRPr/>
            </a:pPr>
            <a:endParaRPr lang="en-US" altLang="zh-CN" sz="2000" kern="0" dirty="0" smtClean="0">
              <a:latin typeface="微软雅黑" pitchFamily="34" charset="-122"/>
            </a:endParaRPr>
          </a:p>
          <a:p>
            <a:pPr lvl="2">
              <a:buClr>
                <a:srgbClr val="000000"/>
              </a:buClr>
              <a:defRPr/>
            </a:pPr>
            <a:endParaRPr lang="en-US" altLang="zh-CN" sz="2000" kern="0" dirty="0">
              <a:latin typeface="微软雅黑" pitchFamily="34" charset="-122"/>
            </a:endParaRPr>
          </a:p>
          <a:p>
            <a:pPr marL="1080000" lvl="2">
              <a:buClr>
                <a:srgbClr val="000000"/>
              </a:buClr>
              <a:defRPr/>
            </a:pPr>
            <a:endParaRPr lang="en-US" altLang="zh-CN" sz="2000" kern="0" dirty="0" smtClean="0">
              <a:latin typeface="微软雅黑" pitchFamily="34" charset="-122"/>
            </a:endParaRPr>
          </a:p>
          <a:p>
            <a:pPr marL="900000" lvl="2">
              <a:buClr>
                <a:srgbClr val="000000"/>
              </a:buClr>
              <a:defRPr/>
            </a:pPr>
            <a:endParaRPr lang="en-US" altLang="zh-CN" sz="1800" kern="0" dirty="0" smtClean="0">
              <a:latin typeface="微软雅黑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C1E56EB4-5571-4F3F-82EC-643F93FED61B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21EDA96-C6A3-44A7-84FC-CA28076160E9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  <p:pic>
        <p:nvPicPr>
          <p:cNvPr id="8" name="Picture 8" descr="C:\Users\llle\AppData\Roaming\Tencent\Users\649838110\QQ\WinTemp\RichOle\]]RHDYW@0N(JCOHGRVQ%~R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2698750"/>
            <a:ext cx="635317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Picture 8" descr="C:\Users\llle\AppData\Roaming\Tencent\Users\649838110\QQ\WinTemp\RichOle\MQ]NFQA4X@AHL$_DQ6JF~_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130550"/>
            <a:ext cx="307657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sz="2800" smtClean="0"/>
              <a:t>SVN</a:t>
            </a:r>
            <a:r>
              <a:rPr sz="2800" smtClean="0"/>
              <a:t>概述</a:t>
            </a:r>
            <a:endParaRPr lang="en-US" sz="2800" smtClean="0"/>
          </a:p>
        </p:txBody>
      </p:sp>
      <p:sp>
        <p:nvSpPr>
          <p:cNvPr id="7171" name="内容占位符 2"/>
          <p:cNvSpPr>
            <a:spLocks noGrp="1"/>
          </p:cNvSpPr>
          <p:nvPr>
            <p:ph sz="quarter" idx="13"/>
          </p:nvPr>
        </p:nvSpPr>
        <p:spPr>
          <a:xfrm>
            <a:off x="250825" y="1125538"/>
            <a:ext cx="8208963" cy="5472112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altLang="zh-CN" sz="2000" dirty="0" smtClean="0"/>
              <a:t>SVN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Subversion</a:t>
            </a:r>
            <a:r>
              <a:rPr lang="zh-CN" altLang="en-US" sz="2000" dirty="0" smtClean="0"/>
              <a:t>）是公司目前主要使用的版本管理工具，非常适合中小型团队使用。</a:t>
            </a:r>
            <a:endParaRPr lang="en-US" altLang="zh-CN" sz="2000" dirty="0" smtClean="0"/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zh-CN" altLang="en-US" sz="2000" dirty="0" smtClean="0">
                <a:solidFill>
                  <a:srgbClr val="FF0000"/>
                </a:solidFill>
              </a:rPr>
              <a:t>版本库（</a:t>
            </a:r>
            <a:r>
              <a:rPr lang="en-US" altLang="zh-CN" sz="2000" dirty="0" smtClean="0">
                <a:solidFill>
                  <a:srgbClr val="FF0000"/>
                </a:solidFill>
              </a:rPr>
              <a:t>Repository</a:t>
            </a:r>
            <a:r>
              <a:rPr lang="zh-CN" altLang="en-US" sz="2000" dirty="0" smtClean="0">
                <a:solidFill>
                  <a:srgbClr val="FF0000"/>
                </a:solidFill>
              </a:rPr>
              <a:t>）</a:t>
            </a:r>
            <a:r>
              <a:rPr lang="zh-CN" altLang="en-US" sz="2000" dirty="0" smtClean="0">
                <a:solidFill>
                  <a:schemeClr val="tx1"/>
                </a:solidFill>
              </a:rPr>
              <a:t>是</a:t>
            </a:r>
            <a:r>
              <a:rPr lang="en-US" altLang="zh-CN" sz="2000" dirty="0" smtClean="0">
                <a:solidFill>
                  <a:schemeClr val="tx1"/>
                </a:solidFill>
              </a:rPr>
              <a:t>SVN</a:t>
            </a:r>
            <a:r>
              <a:rPr lang="zh-CN" altLang="en-US" sz="2000" dirty="0" smtClean="0">
                <a:solidFill>
                  <a:schemeClr val="tx1"/>
                </a:solidFill>
              </a:rPr>
              <a:t>的核心，它</a:t>
            </a:r>
            <a:r>
              <a:rPr lang="zh-CN" altLang="en-US" sz="2000" dirty="0" smtClean="0"/>
              <a:t>按照文件树形式储存数据－包括文件和目录，任意数量的客户端可以连接到版本库，读写这些文件。通过写数据，别人可以看到这些信息；通过读数据，可以看到别人的修改。</a:t>
            </a:r>
            <a:endParaRPr lang="en-US" altLang="zh-CN" sz="2000" dirty="0" smtClean="0"/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altLang="zh-CN" sz="2000" dirty="0" smtClean="0"/>
              <a:t>SVN</a:t>
            </a:r>
            <a:r>
              <a:rPr lang="zh-CN" altLang="en-US" sz="2000" dirty="0" smtClean="0"/>
              <a:t>帮我们记住每次上传到这个服务器的档案内容，并且自动的赋予每次的变更一个版本。它还能告诉我们每个版本是在什么时间、由什么人、做了什么样的修改。</a:t>
            </a:r>
            <a:endParaRPr lang="en-US" altLang="zh-CN" sz="2000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6148" name="Picture 4" descr="C:\Users\llle\AppData\Roaming\Tencent\Users\649838110\QQ\WinTemp\RichOle\6QW}AZ)91]SX){A2MZKP0~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3284538"/>
            <a:ext cx="238125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4FCD474F-5748-4769-BC02-10D5E62708E9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591102A-2912-4FAC-85B2-0EDF69122D8A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sz="2800" smtClean="0"/>
              <a:t>冲突</a:t>
            </a:r>
            <a:endParaRPr lang="en-US" sz="2800" smtClean="0"/>
          </a:p>
        </p:txBody>
      </p:sp>
      <p:sp>
        <p:nvSpPr>
          <p:cNvPr id="26627" name="内容占位符 2"/>
          <p:cNvSpPr>
            <a:spLocks noGrp="1"/>
          </p:cNvSpPr>
          <p:nvPr>
            <p:ph sz="quarter" idx="13"/>
          </p:nvPr>
        </p:nvSpPr>
        <p:spPr>
          <a:xfrm>
            <a:off x="250825" y="1052513"/>
            <a:ext cx="8208963" cy="5545137"/>
          </a:xfrm>
        </p:spPr>
        <p:txBody>
          <a:bodyPr/>
          <a:lstStyle/>
          <a:p>
            <a:pPr marL="576000" lvl="1">
              <a:buClr>
                <a:srgbClr val="000000"/>
              </a:buClr>
              <a:buFont typeface="+mj-lt"/>
              <a:buAutoNum type="alphaLcPeriod" startAt="2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解决方法：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514350" indent="-514350">
              <a:buClr>
                <a:srgbClr val="000000"/>
              </a:buClr>
              <a:buFont typeface="Arial" pitchFamily="34" charset="0"/>
              <a:buChar char="•"/>
              <a:defRPr/>
            </a:pPr>
            <a:endParaRPr lang="en-US" altLang="zh-CN" sz="2000" kern="0" dirty="0" smtClean="0">
              <a:latin typeface="微软雅黑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D3426E00-8F2C-4C69-AA8C-9195FC2F9CF2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8C99BFE-33E5-414F-B205-426AEC1433CF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3" t="8083" r="40822" b="28461"/>
          <a:stretch>
            <a:fillRect/>
          </a:stretch>
        </p:blipFill>
        <p:spPr bwMode="auto">
          <a:xfrm>
            <a:off x="1692275" y="1728788"/>
            <a:ext cx="5324475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1042988" y="2162175"/>
            <a:ext cx="6929437" cy="3556000"/>
            <a:chOff x="1043608" y="2161920"/>
            <a:chExt cx="6928741" cy="3555627"/>
          </a:xfrm>
        </p:grpSpPr>
        <p:pic>
          <p:nvPicPr>
            <p:cNvPr id="29709" name="Picture 13" descr="C:\Users\llle\AppData\Roaming\Tencent\Users\649838110\QQ\WinTemp\RichOle\~OKW6J2KU5SWADCCG9E(E1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2161920"/>
              <a:ext cx="6928741" cy="3555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组合 12"/>
            <p:cNvGrpSpPr>
              <a:grpSpLocks/>
            </p:cNvGrpSpPr>
            <p:nvPr/>
          </p:nvGrpSpPr>
          <p:grpSpPr bwMode="auto">
            <a:xfrm>
              <a:off x="1763688" y="4509120"/>
              <a:ext cx="2376264" cy="792088"/>
              <a:chOff x="1763688" y="4509120"/>
              <a:chExt cx="2376264" cy="792088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556343" y="4717527"/>
                <a:ext cx="1584166" cy="584139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>
                <a:defPPr>
                  <a:defRPr lang="zh-CN"/>
                </a:defPPr>
                <a:lvl1pPr algn="just">
                  <a:defRPr sz="16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方正姚体" pitchFamily="2" charset="-122"/>
                    <a:ea typeface="方正姚体" pitchFamily="2" charset="-122"/>
                    <a:cs typeface="Arial" pitchFamily="34" charset="0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defRPr/>
                </a:pPr>
                <a:r>
                  <a:rPr lang="zh-CN" altLang="en-US" dirty="0" smtClean="0"/>
                  <a:t>手动写入希望合并的结果</a:t>
                </a:r>
                <a:endParaRPr lang="zh-CN" altLang="en-US" dirty="0"/>
              </a:p>
            </p:txBody>
          </p:sp>
          <p:cxnSp>
            <p:nvCxnSpPr>
              <p:cNvPr id="8" name="直接箭头连接符 7"/>
              <p:cNvCxnSpPr/>
              <p:nvPr/>
            </p:nvCxnSpPr>
            <p:spPr>
              <a:xfrm>
                <a:off x="1764261" y="4509587"/>
                <a:ext cx="720653" cy="36032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711" name="组合 10"/>
            <p:cNvGrpSpPr>
              <a:grpSpLocks/>
            </p:cNvGrpSpPr>
            <p:nvPr/>
          </p:nvGrpSpPr>
          <p:grpSpPr bwMode="auto">
            <a:xfrm>
              <a:off x="1988096" y="3068960"/>
              <a:ext cx="1719808" cy="482570"/>
              <a:chOff x="1988096" y="3068960"/>
              <a:chExt cx="1719808" cy="482570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627774" y="3212735"/>
                <a:ext cx="1079391" cy="338102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just">
                  <a:defRPr/>
                </a:pPr>
                <a:r>
                  <a:rPr lang="zh-CN" alt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方正姚体" pitchFamily="2" charset="-122"/>
                    <a:ea typeface="方正姚体" pitchFamily="2" charset="-122"/>
                    <a:cs typeface="Arial" pitchFamily="34" charset="0"/>
                  </a:rPr>
                  <a:t>本地修改</a:t>
                </a:r>
              </a:p>
            </p:txBody>
          </p:sp>
          <p:cxnSp>
            <p:nvCxnSpPr>
              <p:cNvPr id="22" name="直接箭头连接符 21"/>
              <p:cNvCxnSpPr/>
              <p:nvPr/>
            </p:nvCxnSpPr>
            <p:spPr>
              <a:xfrm>
                <a:off x="1988075" y="3068288"/>
                <a:ext cx="566681" cy="31270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712" name="组合 11"/>
            <p:cNvGrpSpPr>
              <a:grpSpLocks/>
            </p:cNvGrpSpPr>
            <p:nvPr/>
          </p:nvGrpSpPr>
          <p:grpSpPr bwMode="auto">
            <a:xfrm>
              <a:off x="5148064" y="3068960"/>
              <a:ext cx="1944216" cy="482570"/>
              <a:chOff x="5148064" y="3068960"/>
              <a:chExt cx="1944216" cy="482570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5800868" y="3212735"/>
                <a:ext cx="1292095" cy="33810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just">
                  <a:defRPr/>
                </a:pPr>
                <a:r>
                  <a:rPr lang="zh-CN" altLang="en-US" sz="16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方正姚体" pitchFamily="2" charset="-122"/>
                    <a:ea typeface="方正姚体" pitchFamily="2" charset="-122"/>
                    <a:cs typeface="Arial" pitchFamily="34" charset="0"/>
                  </a:rPr>
                  <a:t>服务器更新</a:t>
                </a:r>
              </a:p>
            </p:txBody>
          </p:sp>
          <p:cxnSp>
            <p:nvCxnSpPr>
              <p:cNvPr id="24" name="直接箭头连接符 23"/>
              <p:cNvCxnSpPr/>
              <p:nvPr/>
            </p:nvCxnSpPr>
            <p:spPr>
              <a:xfrm>
                <a:off x="5148471" y="3068288"/>
                <a:ext cx="568268" cy="31270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9710" name="Picture 14" descr="C:\Users\llle\AppData\Roaming\Tencent\Users\649838110\QQ\WinTemp\RichOle\_)J[D`IE0UJWBVGI9VL$6@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20"/>
          <a:stretch>
            <a:fillRect/>
          </a:stretch>
        </p:blipFill>
        <p:spPr bwMode="auto">
          <a:xfrm>
            <a:off x="4478338" y="4957763"/>
            <a:ext cx="3933825" cy="113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2166938" y="3001963"/>
            <a:ext cx="4681537" cy="1925637"/>
            <a:chOff x="2167250" y="3001730"/>
            <a:chExt cx="4681456" cy="1925133"/>
          </a:xfrm>
        </p:grpSpPr>
        <p:pic>
          <p:nvPicPr>
            <p:cNvPr id="29706" name="Picture 1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85" r="55617" b="74911"/>
            <a:stretch>
              <a:fillRect/>
            </a:stretch>
          </p:blipFill>
          <p:spPr bwMode="auto">
            <a:xfrm>
              <a:off x="2167250" y="3001730"/>
              <a:ext cx="4681456" cy="1925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3996018" y="3404849"/>
              <a:ext cx="482592" cy="38407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19" name="直接箭头连接符 18"/>
            <p:cNvCxnSpPr/>
            <p:nvPr/>
          </p:nvCxnSpPr>
          <p:spPr>
            <a:xfrm>
              <a:off x="4237314" y="3068388"/>
              <a:ext cx="0" cy="31424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97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sz="2800" smtClean="0"/>
              <a:t>冲突</a:t>
            </a:r>
            <a:endParaRPr lang="en-US" sz="2800" smtClean="0"/>
          </a:p>
        </p:txBody>
      </p:sp>
      <p:sp>
        <p:nvSpPr>
          <p:cNvPr id="26627" name="内容占位符 2"/>
          <p:cNvSpPr>
            <a:spLocks noGrp="1"/>
          </p:cNvSpPr>
          <p:nvPr>
            <p:ph sz="quarter" idx="13"/>
          </p:nvPr>
        </p:nvSpPr>
        <p:spPr>
          <a:xfrm>
            <a:off x="250825" y="1052513"/>
            <a:ext cx="8208963" cy="4464050"/>
          </a:xfrm>
        </p:spPr>
        <p:txBody>
          <a:bodyPr/>
          <a:lstStyle/>
          <a:p>
            <a:pPr marL="514350" indent="-514350">
              <a:spcAft>
                <a:spcPts val="1800"/>
              </a:spcAft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zh-CN" altLang="en-US" sz="2000" b="1" kern="0" dirty="0" smtClean="0">
                <a:solidFill>
                  <a:schemeClr val="tx1"/>
                </a:solidFill>
                <a:latin typeface="微软雅黑" pitchFamily="34" charset="-122"/>
              </a:rPr>
              <a:t>如何避免和减少冲突？</a:t>
            </a:r>
            <a:endParaRPr lang="en-US" altLang="zh-CN" sz="2000" b="1" kern="0" dirty="0" smtClean="0">
              <a:solidFill>
                <a:schemeClr val="tx1"/>
              </a:solidFill>
              <a:latin typeface="微软雅黑" pitchFamily="34" charset="-122"/>
            </a:endParaRPr>
          </a:p>
          <a:p>
            <a:pPr marL="971550" lvl="1" indent="-514350">
              <a:spcBef>
                <a:spcPts val="0"/>
              </a:spcBef>
              <a:buClr>
                <a:srgbClr val="000000"/>
              </a:buClr>
              <a:buFont typeface="+mj-lt"/>
              <a:buAutoNum type="alphaLcPeriod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修改前先从库中更新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971550" lvl="1" indent="-514350">
              <a:buClr>
                <a:srgbClr val="000000"/>
              </a:buClr>
              <a:buFont typeface="+mj-lt"/>
              <a:buAutoNum type="alphaLcPeriod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修改后及时提交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971550" lvl="1" indent="-514350">
              <a:buClr>
                <a:srgbClr val="000000"/>
              </a:buClr>
              <a:buFont typeface="+mj-lt"/>
              <a:buAutoNum type="alphaLcPeriod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设置只读属性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971550" lvl="1" indent="-514350">
              <a:buClr>
                <a:srgbClr val="000000"/>
              </a:buClr>
              <a:buFont typeface="+mj-lt"/>
              <a:buAutoNum type="alphaLcPeriod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提交前使用检查更新功能进行检查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lvl="1">
              <a:buClr>
                <a:srgbClr val="000000"/>
              </a:buClr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       操作方法：提交前，右键</a:t>
            </a:r>
            <a:r>
              <a:rPr lang="en-US" altLang="zh-CN" sz="2000" kern="0" dirty="0" err="1" smtClean="0">
                <a:latin typeface="微软雅黑" pitchFamily="34" charset="-122"/>
              </a:rPr>
              <a:t>svn</a:t>
            </a:r>
            <a:r>
              <a:rPr lang="zh-CN" altLang="en-US" sz="2000" kern="0" dirty="0" smtClean="0">
                <a:latin typeface="微软雅黑" pitchFamily="34" charset="-122"/>
              </a:rPr>
              <a:t>菜单执行“检查修改”，检查是否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lvl="1">
              <a:buClr>
                <a:srgbClr val="000000"/>
              </a:buClr>
              <a:defRPr/>
            </a:pPr>
            <a:r>
              <a:rPr lang="en-US" altLang="zh-CN" sz="2000" kern="0" dirty="0">
                <a:latin typeface="微软雅黑" pitchFamily="34" charset="-122"/>
              </a:rPr>
              <a:t> </a:t>
            </a:r>
            <a:r>
              <a:rPr lang="en-US" altLang="zh-CN" sz="2000" kern="0" dirty="0" smtClean="0">
                <a:latin typeface="微软雅黑" pitchFamily="34" charset="-122"/>
              </a:rPr>
              <a:t>      </a:t>
            </a:r>
            <a:r>
              <a:rPr lang="zh-CN" altLang="en-US" sz="2000" kern="0" dirty="0" smtClean="0">
                <a:latin typeface="微软雅黑" pitchFamily="34" charset="-122"/>
              </a:rPr>
              <a:t>会产生冲突</a:t>
            </a:r>
            <a:endParaRPr lang="en-US" altLang="zh-CN" sz="2000" kern="0" dirty="0">
              <a:latin typeface="微软雅黑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A90C4964-667C-4BC1-8C70-3F25EBAB2449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AB5E611-F19A-4CB6-B863-B8D8FC8476BA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sz="2800" smtClean="0"/>
              <a:t>锁定</a:t>
            </a:r>
            <a:endParaRPr lang="en-US" sz="2800" smtClean="0"/>
          </a:p>
        </p:txBody>
      </p:sp>
      <p:sp>
        <p:nvSpPr>
          <p:cNvPr id="27651" name="内容占位符 2"/>
          <p:cNvSpPr>
            <a:spLocks noGrp="1"/>
          </p:cNvSpPr>
          <p:nvPr>
            <p:ph sz="quarter" idx="13"/>
          </p:nvPr>
        </p:nvSpPr>
        <p:spPr>
          <a:xfrm>
            <a:off x="250825" y="692150"/>
            <a:ext cx="7993063" cy="5905500"/>
          </a:xfrm>
        </p:spPr>
        <p:txBody>
          <a:bodyPr/>
          <a:lstStyle/>
          <a:p>
            <a:pPr marL="514350" indent="-514350"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前提：修改操作</a:t>
            </a:r>
            <a:r>
              <a:rPr lang="zh-CN" altLang="en-US" sz="2000" kern="0" dirty="0">
                <a:latin typeface="微软雅黑" pitchFamily="34" charset="-122"/>
              </a:rPr>
              <a:t>统一使用“锁定</a:t>
            </a:r>
            <a:r>
              <a:rPr lang="en-US" altLang="zh-CN" sz="2000" kern="0" dirty="0">
                <a:latin typeface="微软雅黑" pitchFamily="34" charset="-122"/>
              </a:rPr>
              <a:t>——</a:t>
            </a:r>
            <a:r>
              <a:rPr lang="zh-CN" altLang="en-US" sz="2000" kern="0" dirty="0">
                <a:latin typeface="微软雅黑" pitchFamily="34" charset="-122"/>
              </a:rPr>
              <a:t>修改</a:t>
            </a:r>
            <a:r>
              <a:rPr lang="en-US" altLang="zh-CN" sz="2000" kern="0" dirty="0">
                <a:latin typeface="微软雅黑" pitchFamily="34" charset="-122"/>
              </a:rPr>
              <a:t>——</a:t>
            </a:r>
            <a:r>
              <a:rPr lang="zh-CN" altLang="en-US" sz="2000" kern="0" dirty="0">
                <a:latin typeface="微软雅黑" pitchFamily="34" charset="-122"/>
              </a:rPr>
              <a:t>解锁”步骤，不允许采用先删除后导入的方式或重复上传的</a:t>
            </a:r>
            <a:r>
              <a:rPr lang="zh-CN" altLang="en-US" sz="2000" kern="0" dirty="0" smtClean="0">
                <a:latin typeface="微软雅黑" pitchFamily="34" charset="-122"/>
              </a:rPr>
              <a:t>方式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514350" indent="-514350"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问题描述：当我们提交已修改文档时，系统返回报错“</a:t>
            </a:r>
            <a:r>
              <a:rPr lang="en-US" altLang="zh-CN" sz="2000" kern="0" dirty="0" smtClean="0">
                <a:solidFill>
                  <a:srgbClr val="FF0000"/>
                </a:solidFill>
                <a:latin typeface="微软雅黑" pitchFamily="34" charset="-122"/>
              </a:rPr>
              <a:t>423 locked</a:t>
            </a:r>
            <a:r>
              <a:rPr lang="zh-CN" altLang="en-US" sz="2000" kern="0" dirty="0" smtClean="0">
                <a:latin typeface="微软雅黑" pitchFamily="34" charset="-122"/>
              </a:rPr>
              <a:t>”或检出的文件只读，图标左下角为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971550" lvl="1" indent="-514350">
              <a:buClr>
                <a:srgbClr val="000000"/>
              </a:buClr>
              <a:buFont typeface="+mj-lt"/>
              <a:buAutoNum type="alphaLcPeriod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原因分析：该文档已被他人锁定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971550" lvl="1" indent="-514350">
              <a:buClr>
                <a:srgbClr val="000000"/>
              </a:buClr>
              <a:buFont typeface="+mj-lt"/>
              <a:buAutoNum type="alphaLcPeriod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解决方法：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marL="1429200" lvl="1" indent="-514350">
              <a:buClr>
                <a:srgbClr val="000000"/>
              </a:buClr>
              <a:buFont typeface="+mj-lt"/>
              <a:buAutoNum type="romanUcPeriod"/>
              <a:defRPr/>
            </a:pPr>
            <a:r>
              <a:rPr lang="zh-CN" altLang="en-US" sz="2000" kern="0" dirty="0" smtClean="0">
                <a:solidFill>
                  <a:srgbClr val="FF0000"/>
                </a:solidFill>
                <a:latin typeface="微软雅黑" pitchFamily="34" charset="-122"/>
              </a:rPr>
              <a:t>和原锁定的同事沟通</a:t>
            </a:r>
            <a:endParaRPr lang="en-US" altLang="zh-CN" sz="2000" kern="0" dirty="0" smtClean="0">
              <a:solidFill>
                <a:srgbClr val="FF0000"/>
              </a:solidFill>
              <a:latin typeface="微软雅黑" pitchFamily="34" charset="-122"/>
            </a:endParaRPr>
          </a:p>
          <a:p>
            <a:pPr marL="1429200" lvl="1" indent="-514350">
              <a:buClr>
                <a:srgbClr val="000000"/>
              </a:buClr>
              <a:buFont typeface="+mj-lt"/>
              <a:buAutoNum type="romanUcPeriod"/>
              <a:defRPr/>
            </a:pPr>
            <a:r>
              <a:rPr lang="zh-CN" altLang="en-US" sz="2000" kern="0" dirty="0" smtClean="0">
                <a:solidFill>
                  <a:schemeClr val="tx1"/>
                </a:solidFill>
                <a:latin typeface="微软雅黑" pitchFamily="34" charset="-122"/>
              </a:rPr>
              <a:t>破除锁定（释放</a:t>
            </a:r>
            <a:r>
              <a:rPr lang="zh-CN" altLang="en-US" sz="2000" kern="0" dirty="0">
                <a:solidFill>
                  <a:schemeClr val="tx1"/>
                </a:solidFill>
                <a:latin typeface="微软雅黑" pitchFamily="34" charset="-122"/>
              </a:rPr>
              <a:t>别人拥有的</a:t>
            </a:r>
            <a:r>
              <a:rPr lang="zh-CN" altLang="en-US" sz="2000" kern="0" dirty="0" smtClean="0">
                <a:solidFill>
                  <a:schemeClr val="tx1"/>
                </a:solidFill>
                <a:latin typeface="微软雅黑" pitchFamily="34" charset="-122"/>
              </a:rPr>
              <a:t>锁）</a:t>
            </a:r>
            <a:endParaRPr lang="en-US" altLang="zh-CN" sz="2000" kern="0" dirty="0" smtClean="0">
              <a:solidFill>
                <a:schemeClr val="tx1"/>
              </a:solidFill>
              <a:latin typeface="微软雅黑" pitchFamily="34" charset="-122"/>
            </a:endParaRPr>
          </a:p>
          <a:p>
            <a:pPr marL="1429200" lvl="1" indent="-514350">
              <a:buClr>
                <a:srgbClr val="000000"/>
              </a:buClr>
              <a:buFont typeface="+mj-lt"/>
              <a:buAutoNum type="romanUcPeriod"/>
              <a:defRPr/>
            </a:pPr>
            <a:r>
              <a:rPr lang="zh-CN" altLang="en-US" sz="2000" kern="0" dirty="0" smtClean="0">
                <a:solidFill>
                  <a:schemeClr val="tx1"/>
                </a:solidFill>
                <a:latin typeface="微软雅黑" pitchFamily="34" charset="-122"/>
              </a:rPr>
              <a:t>窃取锁定（</a:t>
            </a:r>
            <a:r>
              <a:rPr lang="zh-CN" altLang="en-US" sz="2000" kern="0" dirty="0" smtClean="0">
                <a:latin typeface="微软雅黑" pitchFamily="34" charset="-122"/>
              </a:rPr>
              <a:t>强制</a:t>
            </a:r>
            <a:r>
              <a:rPr lang="zh-CN" altLang="en-US" sz="2000" kern="0" dirty="0">
                <a:latin typeface="微软雅黑" pitchFamily="34" charset="-122"/>
              </a:rPr>
              <a:t>获得别人拥有的</a:t>
            </a:r>
            <a:r>
              <a:rPr lang="zh-CN" altLang="en-US" sz="2000" kern="0" dirty="0" smtClean="0">
                <a:latin typeface="微软雅黑" pitchFamily="34" charset="-122"/>
              </a:rPr>
              <a:t>锁）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 lvl="1">
              <a:buClr>
                <a:srgbClr val="000000"/>
              </a:buClr>
              <a:defRPr/>
            </a:pPr>
            <a:endParaRPr lang="en-US" altLang="zh-CN" sz="2000" kern="0" dirty="0" smtClean="0">
              <a:latin typeface="微软雅黑" pitchFamily="34" charset="-122"/>
            </a:endParaRPr>
          </a:p>
          <a:p>
            <a:pPr marL="0" lvl="1">
              <a:buClr>
                <a:srgbClr val="000000"/>
              </a:buClr>
              <a:defRPr/>
            </a:pPr>
            <a:r>
              <a:rPr lang="zh-CN" altLang="en-US" sz="2000" b="1" kern="0" dirty="0" smtClean="0">
                <a:solidFill>
                  <a:schemeClr val="tx1"/>
                </a:solidFill>
                <a:latin typeface="微软雅黑" pitchFamily="34" charset="-122"/>
              </a:rPr>
              <a:t>注意：</a:t>
            </a:r>
            <a:r>
              <a:rPr lang="zh-CN" altLang="en-US" sz="2000" kern="0" dirty="0">
                <a:latin typeface="微软雅黑" pitchFamily="34" charset="-122"/>
              </a:rPr>
              <a:t>无</a:t>
            </a:r>
            <a:r>
              <a:rPr lang="zh-CN" altLang="en-US" sz="2000" kern="0" dirty="0" smtClean="0">
                <a:latin typeface="微软雅黑" pitchFamily="34" charset="-122"/>
              </a:rPr>
              <a:t>特殊情况请</a:t>
            </a:r>
            <a:r>
              <a:rPr lang="zh-CN" altLang="en-US" sz="2000" kern="0" dirty="0">
                <a:latin typeface="微软雅黑" pitchFamily="34" charset="-122"/>
              </a:rPr>
              <a:t>尽量避免使用</a:t>
            </a:r>
            <a:r>
              <a:rPr lang="zh-CN" altLang="en-US" sz="2000" kern="0" dirty="0">
                <a:solidFill>
                  <a:srgbClr val="FF0000"/>
                </a:solidFill>
                <a:latin typeface="微软雅黑" pitchFamily="34" charset="-122"/>
              </a:rPr>
              <a:t>破除</a:t>
            </a:r>
            <a:r>
              <a:rPr lang="zh-CN" altLang="en-US" sz="2000" kern="0" dirty="0">
                <a:latin typeface="微软雅黑" pitchFamily="34" charset="-122"/>
              </a:rPr>
              <a:t>和</a:t>
            </a:r>
            <a:r>
              <a:rPr lang="zh-CN" altLang="en-US" sz="2000" kern="0" dirty="0">
                <a:solidFill>
                  <a:srgbClr val="FF0000"/>
                </a:solidFill>
                <a:latin typeface="微软雅黑" pitchFamily="34" charset="-122"/>
              </a:rPr>
              <a:t>窃取</a:t>
            </a:r>
            <a:r>
              <a:rPr lang="zh-CN" altLang="en-US" sz="2000" kern="0" dirty="0">
                <a:latin typeface="微软雅黑" pitchFamily="34" charset="-122"/>
              </a:rPr>
              <a:t>锁定</a:t>
            </a:r>
            <a:r>
              <a:rPr lang="zh-CN" altLang="en-US" sz="2000" kern="0" dirty="0" smtClean="0">
                <a:latin typeface="微软雅黑" pitchFamily="34" charset="-122"/>
              </a:rPr>
              <a:t>。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>
              <a:buFont typeface="Arial" pitchFamily="34" charset="0"/>
              <a:buChar char="•"/>
              <a:defRPr/>
            </a:pPr>
            <a:endParaRPr lang="en-US" altLang="zh-CN" dirty="0" smtClean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2708275"/>
            <a:ext cx="624840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575" y="2262188"/>
            <a:ext cx="28575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AF0FAA17-8B86-4D54-9DAA-3BC733274699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0713854-AF2D-40ED-A629-ACBEFA0FB56B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sz="2800" smtClean="0"/>
              <a:t>锁定</a:t>
            </a:r>
            <a:endParaRPr lang="en-US" sz="2800" smtClean="0"/>
          </a:p>
        </p:txBody>
      </p:sp>
      <p:sp>
        <p:nvSpPr>
          <p:cNvPr id="27651" name="内容占位符 2"/>
          <p:cNvSpPr>
            <a:spLocks noGrp="1"/>
          </p:cNvSpPr>
          <p:nvPr>
            <p:ph sz="quarter" idx="13"/>
          </p:nvPr>
        </p:nvSpPr>
        <p:spPr>
          <a:xfrm>
            <a:off x="250825" y="692150"/>
            <a:ext cx="7993063" cy="5905500"/>
          </a:xfrm>
        </p:spPr>
        <p:txBody>
          <a:bodyPr/>
          <a:lstStyle/>
          <a:p>
            <a:pPr marL="514350" indent="-514350"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如何破除锁定？</a:t>
            </a:r>
          </a:p>
          <a:p>
            <a:pPr marL="971550" lvl="1" indent="-514350">
              <a:buClr>
                <a:srgbClr val="000000"/>
              </a:buClr>
              <a:buFont typeface="Arial" pitchFamily="34" charset="0"/>
              <a:buNone/>
              <a:defRPr/>
            </a:pPr>
            <a:r>
              <a:rPr lang="en-US" altLang="zh-CN" sz="2000" kern="0" dirty="0" smtClean="0">
                <a:latin typeface="微软雅黑" pitchFamily="34" charset="-122"/>
              </a:rPr>
              <a:t>      </a:t>
            </a:r>
            <a:r>
              <a:rPr lang="zh-CN" altLang="en-US" sz="2000" kern="0" dirty="0" smtClean="0">
                <a:latin typeface="微软雅黑" pitchFamily="34" charset="-122"/>
              </a:rPr>
              <a:t> </a:t>
            </a:r>
            <a:endParaRPr lang="en-US" altLang="zh-CN" sz="2000" kern="0" dirty="0" smtClean="0">
              <a:latin typeface="微软雅黑" pitchFamily="34" charset="-122"/>
            </a:endParaRPr>
          </a:p>
          <a:p>
            <a:pPr>
              <a:buFont typeface="Arial" pitchFamily="34" charset="0"/>
              <a:buChar char="•"/>
              <a:defRPr/>
            </a:pPr>
            <a:endParaRPr lang="en-US" altLang="zh-CN" dirty="0" smtClean="0"/>
          </a:p>
        </p:txBody>
      </p:sp>
      <p:pic>
        <p:nvPicPr>
          <p:cNvPr id="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889125"/>
            <a:ext cx="4495800" cy="319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700213"/>
            <a:ext cx="5770563" cy="413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7BAAE372-83BA-4DC2-AD8D-C238451B8C41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003A396-7D60-434C-9E4E-B0C794F4E0C9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sz="2800" smtClean="0"/>
              <a:t>锁定</a:t>
            </a:r>
            <a:endParaRPr lang="en-US" sz="2800" smtClean="0"/>
          </a:p>
        </p:txBody>
      </p:sp>
      <p:sp>
        <p:nvSpPr>
          <p:cNvPr id="27651" name="内容占位符 2"/>
          <p:cNvSpPr>
            <a:spLocks noGrp="1"/>
          </p:cNvSpPr>
          <p:nvPr>
            <p:ph sz="quarter" idx="13"/>
          </p:nvPr>
        </p:nvSpPr>
        <p:spPr>
          <a:xfrm>
            <a:off x="250825" y="692150"/>
            <a:ext cx="7993063" cy="5905500"/>
          </a:xfrm>
        </p:spPr>
        <p:txBody>
          <a:bodyPr/>
          <a:lstStyle/>
          <a:p>
            <a:pPr marL="514350" indent="-514350"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zh-CN" altLang="en-US" sz="2000" kern="0" dirty="0" smtClean="0">
                <a:latin typeface="微软雅黑" pitchFamily="34" charset="-122"/>
              </a:rPr>
              <a:t>如何窃取锁定？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628775"/>
            <a:ext cx="390525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888" y="1819275"/>
            <a:ext cx="437197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5F70F5D9-C3CA-42BB-9B16-22F3C8B9A8A4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5BD909-01FC-4726-8E36-B250A203FB5A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sz="2800" dirty="0" smtClean="0"/>
              <a:t>SVN</a:t>
            </a:r>
            <a:r>
              <a:rPr lang="zh-CN" altLang="en-US" sz="2800" dirty="0" smtClean="0"/>
              <a:t>插件</a:t>
            </a:r>
            <a:endParaRPr lang="en-US" sz="2800" dirty="0" smtClean="0"/>
          </a:p>
        </p:txBody>
      </p:sp>
      <p:sp>
        <p:nvSpPr>
          <p:cNvPr id="27651" name="内容占位符 2"/>
          <p:cNvSpPr>
            <a:spLocks noGrp="1"/>
          </p:cNvSpPr>
          <p:nvPr>
            <p:ph sz="quarter" idx="13"/>
          </p:nvPr>
        </p:nvSpPr>
        <p:spPr>
          <a:xfrm>
            <a:off x="250825" y="1412776"/>
            <a:ext cx="7993063" cy="2088232"/>
          </a:xfrm>
        </p:spPr>
        <p:txBody>
          <a:bodyPr/>
          <a:lstStyle/>
          <a:p>
            <a:pPr lvl="0">
              <a:spcBef>
                <a:spcPts val="600"/>
              </a:spcBef>
              <a:spcAft>
                <a:spcPts val="1200"/>
              </a:spcAft>
            </a:pPr>
            <a:r>
              <a:rPr lang="en-US" altLang="zh-CN" sz="2000" b="1" dirty="0"/>
              <a:t>SVN</a:t>
            </a:r>
            <a:r>
              <a:rPr lang="zh-CN" altLang="zh-CN" sz="2000" b="1" dirty="0"/>
              <a:t>插件使用中更新异常</a:t>
            </a:r>
          </a:p>
          <a:p>
            <a:pPr lvl="0"/>
            <a:r>
              <a:rPr lang="zh-CN" altLang="zh-CN" sz="2000" dirty="0"/>
              <a:t>问题描述：使用</a:t>
            </a:r>
            <a:r>
              <a:rPr lang="en-US" altLang="zh-CN" sz="2000" dirty="0"/>
              <a:t>MyEclipse</a:t>
            </a:r>
            <a:r>
              <a:rPr lang="zh-CN" altLang="zh-CN" sz="2000" dirty="0"/>
              <a:t>进行</a:t>
            </a:r>
            <a:r>
              <a:rPr lang="en-US" altLang="zh-CN" sz="2000" dirty="0"/>
              <a:t>Java</a:t>
            </a:r>
            <a:r>
              <a:rPr lang="zh-CN" altLang="zh-CN" sz="2000" dirty="0"/>
              <a:t>开发，用</a:t>
            </a:r>
            <a:r>
              <a:rPr lang="en-US" altLang="zh-CN" sz="2000" dirty="0"/>
              <a:t>SVN</a:t>
            </a:r>
            <a:r>
              <a:rPr lang="zh-CN" altLang="zh-CN" sz="2000" dirty="0"/>
              <a:t>进行版本控制。代码修改完后执行</a:t>
            </a:r>
            <a:r>
              <a:rPr lang="en-US" altLang="zh-CN" sz="2000" dirty="0"/>
              <a:t>Commit</a:t>
            </a:r>
            <a:r>
              <a:rPr lang="zh-CN" altLang="zh-CN" sz="2000" dirty="0"/>
              <a:t>，然后</a:t>
            </a:r>
            <a:r>
              <a:rPr lang="en-US" altLang="zh-CN" sz="2000" dirty="0"/>
              <a:t>Update</a:t>
            </a:r>
            <a:r>
              <a:rPr lang="zh-CN" altLang="zh-CN" sz="2000" dirty="0"/>
              <a:t>，提示如下类似的错误：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endParaRPr lang="en-US" altLang="zh-CN" sz="2000" dirty="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5F70F5D9-C3CA-42BB-9B16-22F3C8B9A8A4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5BD909-01FC-4726-8E36-B250A203FB5A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678" y="3429000"/>
            <a:ext cx="6912768" cy="1879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zh-CN" sz="2000" i="1" dirty="0"/>
              <a:t>org.tigrissubversionjavahl.ClientException:Workingcopynotlocked;thisisprobablyabug,pleasereport</a:t>
            </a:r>
            <a:br>
              <a:rPr lang="en-US" altLang="zh-CN" sz="2000" i="1" dirty="0"/>
            </a:br>
            <a:r>
              <a:rPr lang="en-US" altLang="zh-CN" sz="2000" i="1" dirty="0" err="1"/>
              <a:t>svn:Workingcopy'D</a:t>
            </a:r>
            <a:r>
              <a:rPr lang="en-US" altLang="zh-CN" sz="2000" i="1" dirty="0"/>
              <a:t>:\temp\workspace\BOBO365\</a:t>
            </a:r>
            <a:r>
              <a:rPr lang="en-US" altLang="zh-CN" sz="2000" i="1" dirty="0" err="1"/>
              <a:t>WebRoot</a:t>
            </a:r>
            <a:r>
              <a:rPr lang="en-US" altLang="zh-CN" sz="2000" i="1" dirty="0"/>
              <a:t>\WEB-INF\classes\</a:t>
            </a:r>
            <a:r>
              <a:rPr lang="en-US" altLang="zh-CN" sz="2000" i="1" dirty="0" err="1"/>
              <a:t>com'ismissingornotlocked</a:t>
            </a:r>
            <a:r>
              <a:rPr lang="zh-CN" altLang="zh-CN" sz="2000" i="1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1945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sz="2800" dirty="0" smtClean="0"/>
              <a:t>SVN</a:t>
            </a:r>
            <a:r>
              <a:rPr lang="zh-CN" altLang="en-US" sz="2800" dirty="0" smtClean="0"/>
              <a:t>插件</a:t>
            </a:r>
            <a:endParaRPr lang="en-US" sz="2800" dirty="0" smtClean="0"/>
          </a:p>
        </p:txBody>
      </p:sp>
      <p:sp>
        <p:nvSpPr>
          <p:cNvPr id="27651" name="内容占位符 2"/>
          <p:cNvSpPr>
            <a:spLocks noGrp="1"/>
          </p:cNvSpPr>
          <p:nvPr>
            <p:ph sz="quarter" idx="13"/>
          </p:nvPr>
        </p:nvSpPr>
        <p:spPr>
          <a:xfrm>
            <a:off x="250825" y="1412776"/>
            <a:ext cx="7993063" cy="4321324"/>
          </a:xfrm>
        </p:spPr>
        <p:txBody>
          <a:bodyPr/>
          <a:lstStyle/>
          <a:p>
            <a:pPr lvl="0">
              <a:spcBef>
                <a:spcPts val="600"/>
              </a:spcBef>
              <a:spcAft>
                <a:spcPts val="1200"/>
              </a:spcAft>
            </a:pPr>
            <a:r>
              <a:rPr lang="en-US" altLang="zh-CN" sz="2000" b="1" dirty="0"/>
              <a:t>SVN</a:t>
            </a:r>
            <a:r>
              <a:rPr lang="zh-CN" altLang="zh-CN" sz="2000" b="1" dirty="0"/>
              <a:t>插件使用中更新异常</a:t>
            </a:r>
          </a:p>
          <a:p>
            <a:r>
              <a:rPr lang="zh-CN" altLang="zh-CN" sz="2000" dirty="0" smtClean="0"/>
              <a:t>原因</a:t>
            </a:r>
            <a:r>
              <a:rPr lang="zh-CN" altLang="en-US" sz="2000" dirty="0" smtClean="0"/>
              <a:t>分析</a:t>
            </a:r>
            <a:r>
              <a:rPr lang="zh-CN" altLang="zh-CN" sz="2000" dirty="0" smtClean="0"/>
              <a:t>：</a:t>
            </a:r>
            <a:r>
              <a:rPr lang="en-US" altLang="zh-CN" sz="2000" dirty="0"/>
              <a:t>eclipse</a:t>
            </a:r>
            <a:r>
              <a:rPr lang="zh-CN" altLang="zh-CN" sz="2000" dirty="0"/>
              <a:t>把</a:t>
            </a:r>
            <a:r>
              <a:rPr lang="en-US" altLang="zh-CN" sz="2000" dirty="0"/>
              <a:t>src</a:t>
            </a:r>
            <a:r>
              <a:rPr lang="zh-CN" altLang="zh-CN" sz="2000" dirty="0"/>
              <a:t>文件夹中的</a:t>
            </a:r>
            <a:r>
              <a:rPr lang="en-US" altLang="zh-CN" sz="2000" dirty="0"/>
              <a:t>.</a:t>
            </a:r>
            <a:r>
              <a:rPr lang="en-US" altLang="zh-CN" sz="2000" dirty="0" err="1"/>
              <a:t>svn</a:t>
            </a:r>
            <a:r>
              <a:rPr lang="zh-CN" altLang="zh-CN" sz="2000" dirty="0"/>
              <a:t>文件夹也</a:t>
            </a:r>
            <a:r>
              <a:rPr lang="en-US" altLang="zh-CN" sz="2000" dirty="0"/>
              <a:t>"</a:t>
            </a:r>
            <a:r>
              <a:rPr lang="zh-CN" altLang="zh-CN" sz="2000" dirty="0"/>
              <a:t>编译</a:t>
            </a:r>
            <a:r>
              <a:rPr lang="en-US" altLang="zh-CN" sz="2000" dirty="0"/>
              <a:t>"</a:t>
            </a:r>
            <a:r>
              <a:rPr lang="zh-CN" altLang="zh-CN" sz="2000" dirty="0"/>
              <a:t>到</a:t>
            </a:r>
            <a:r>
              <a:rPr lang="en-US" altLang="zh-CN" sz="2000" dirty="0"/>
              <a:t>WEB-INF/classes</a:t>
            </a:r>
            <a:r>
              <a:rPr lang="zh-CN" altLang="zh-CN" sz="2000" dirty="0"/>
              <a:t>中去了，而复制过来的</a:t>
            </a:r>
            <a:r>
              <a:rPr lang="en-US" altLang="zh-CN" sz="2000" dirty="0"/>
              <a:t>.</a:t>
            </a:r>
            <a:r>
              <a:rPr lang="en-US" altLang="zh-CN" sz="2000" dirty="0" err="1"/>
              <a:t>svn</a:t>
            </a:r>
            <a:r>
              <a:rPr lang="zh-CN" altLang="zh-CN" sz="2000" dirty="0"/>
              <a:t>中存储的是</a:t>
            </a:r>
            <a:r>
              <a:rPr lang="en-US" altLang="zh-CN" sz="2000" dirty="0"/>
              <a:t>src</a:t>
            </a:r>
            <a:r>
              <a:rPr lang="zh-CN" altLang="zh-CN" sz="2000" dirty="0"/>
              <a:t>文件夹中的版本信息，从而</a:t>
            </a:r>
            <a:r>
              <a:rPr lang="zh-CN" altLang="zh-CN" sz="2000" dirty="0" smtClean="0"/>
              <a:t>导致更新</a:t>
            </a:r>
            <a:r>
              <a:rPr lang="zh-CN" altLang="zh-CN" sz="2000" dirty="0"/>
              <a:t>时出错</a:t>
            </a:r>
            <a:r>
              <a:rPr lang="zh-CN" altLang="zh-CN" sz="2000" dirty="0" smtClean="0"/>
              <a:t>。</a:t>
            </a:r>
            <a:endParaRPr lang="zh-CN" altLang="zh-CN" sz="2000" dirty="0"/>
          </a:p>
          <a:p>
            <a:pPr>
              <a:spcBef>
                <a:spcPts val="1200"/>
              </a:spcBef>
            </a:pPr>
            <a:r>
              <a:rPr lang="zh-CN" altLang="zh-CN" sz="2000" dirty="0"/>
              <a:t>解决方法</a:t>
            </a:r>
            <a:r>
              <a:rPr lang="zh-CN" altLang="zh-CN" sz="2000" dirty="0" smtClean="0"/>
              <a:t>：</a:t>
            </a:r>
            <a:r>
              <a:rPr lang="en-US" altLang="zh-CN" sz="2000" dirty="0" smtClean="0"/>
              <a:t>Eclipse</a:t>
            </a:r>
            <a:r>
              <a:rPr lang="zh-CN" altLang="zh-CN" sz="2000" dirty="0"/>
              <a:t>中的</a:t>
            </a:r>
            <a:r>
              <a:rPr lang="en-US" altLang="zh-CN" sz="2000" dirty="0" smtClean="0"/>
              <a:t>Project—Properties—</a:t>
            </a:r>
            <a:r>
              <a:rPr lang="en-US" altLang="zh-CN" sz="2000" dirty="0" err="1" smtClean="0"/>
              <a:t>JavaBuildPath</a:t>
            </a:r>
            <a:r>
              <a:rPr lang="zh-CN" altLang="zh-CN" sz="2000" dirty="0"/>
              <a:t>菜单</a:t>
            </a:r>
            <a:r>
              <a:rPr lang="zh-CN" altLang="zh-CN" sz="2000" dirty="0" smtClean="0"/>
              <a:t>，右侧</a:t>
            </a:r>
            <a:r>
              <a:rPr lang="zh-CN" altLang="zh-CN" sz="2000" dirty="0"/>
              <a:t>面板中的</a:t>
            </a:r>
            <a:r>
              <a:rPr lang="en-US" altLang="zh-CN" sz="2000" dirty="0"/>
              <a:t>"Source"</a:t>
            </a:r>
            <a:r>
              <a:rPr lang="zh-CN" altLang="zh-CN" sz="2000" dirty="0"/>
              <a:t>选项卡，在</a:t>
            </a:r>
            <a:r>
              <a:rPr lang="en-US" altLang="zh-CN" sz="2000" dirty="0"/>
              <a:t>Excluded</a:t>
            </a:r>
            <a:r>
              <a:rPr lang="zh-CN" altLang="zh-CN" sz="2000" dirty="0"/>
              <a:t>中加入</a:t>
            </a:r>
            <a:r>
              <a:rPr lang="en-US" altLang="zh-CN" sz="2000" dirty="0"/>
              <a:t>"**/.</a:t>
            </a:r>
            <a:r>
              <a:rPr lang="en-US" altLang="zh-CN" sz="2000" dirty="0" err="1"/>
              <a:t>svn</a:t>
            </a:r>
            <a:r>
              <a:rPr lang="en-US" altLang="zh-CN" sz="2000" dirty="0"/>
              <a:t>/**"</a:t>
            </a:r>
            <a:r>
              <a:rPr lang="zh-CN" altLang="zh-CN" sz="2000" dirty="0"/>
              <a:t>。也就是把</a:t>
            </a:r>
            <a:r>
              <a:rPr lang="en-US" altLang="zh-CN" sz="2000" dirty="0"/>
              <a:t>.</a:t>
            </a:r>
            <a:r>
              <a:rPr lang="en-US" altLang="zh-CN" sz="2000" dirty="0" err="1"/>
              <a:t>svn</a:t>
            </a:r>
            <a:r>
              <a:rPr lang="zh-CN" altLang="zh-CN" sz="2000" dirty="0"/>
              <a:t>文件夹从编译路径中排除。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5F70F5D9-C3CA-42BB-9B16-22F3C8B9A8A4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5BD909-01FC-4726-8E36-B250A203FB5A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5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内容占位符 2"/>
          <p:cNvSpPr>
            <a:spLocks noGrp="1"/>
          </p:cNvSpPr>
          <p:nvPr>
            <p:ph sz="quarter" idx="13"/>
          </p:nvPr>
        </p:nvSpPr>
        <p:spPr>
          <a:xfrm>
            <a:off x="250825" y="980728"/>
            <a:ext cx="7993063" cy="4969396"/>
          </a:xfrm>
        </p:spPr>
        <p:txBody>
          <a:bodyPr/>
          <a:lstStyle/>
          <a:p>
            <a:pPr lvl="0"/>
            <a:r>
              <a:rPr lang="zh-CN" altLang="zh-CN" sz="2000" b="1" dirty="0" smtClean="0"/>
              <a:t>权限</a:t>
            </a:r>
            <a:r>
              <a:rPr lang="zh-CN" altLang="zh-CN" sz="2000" b="1" dirty="0"/>
              <a:t>正常的地址突然无法访问</a:t>
            </a:r>
          </a:p>
          <a:p>
            <a:pPr lvl="0"/>
            <a:r>
              <a:rPr lang="zh-CN" altLang="zh-CN" sz="2000" dirty="0"/>
              <a:t>问题描述：权限正常的地址突然无法</a:t>
            </a:r>
            <a:r>
              <a:rPr lang="zh-CN" altLang="zh-CN" sz="2000" dirty="0" smtClean="0"/>
              <a:t>访问</a:t>
            </a:r>
            <a:r>
              <a:rPr lang="zh-CN" altLang="en-US" sz="2000" dirty="0" smtClean="0"/>
              <a:t>，</a:t>
            </a:r>
            <a:r>
              <a:rPr lang="zh-CN" altLang="zh-CN" sz="2000" dirty="0" smtClean="0"/>
              <a:t>其他</a:t>
            </a:r>
            <a:r>
              <a:rPr lang="zh-CN" altLang="zh-CN" sz="2000" dirty="0"/>
              <a:t>项目地址访问</a:t>
            </a:r>
            <a:r>
              <a:rPr lang="zh-CN" altLang="zh-CN" sz="2000" dirty="0" smtClean="0"/>
              <a:t>正常</a:t>
            </a:r>
            <a:endParaRPr lang="zh-CN" altLang="zh-CN" sz="200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5F70F5D9-C3CA-42BB-9B16-22F3C8B9A8A4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5BD909-01FC-4726-8E36-B250A203FB5A}" type="slidenum">
              <a:rPr lang="zh-CN" altLang="en-US" smtClean="0"/>
              <a:pPr>
                <a:defRPr/>
              </a:pPr>
              <a:t>47</a:t>
            </a:fld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sz="2800" dirty="0" smtClean="0"/>
              <a:t>SVN</a:t>
            </a:r>
            <a:r>
              <a:rPr lang="zh-CN" altLang="en-US" sz="2800" dirty="0" smtClean="0"/>
              <a:t>插件</a:t>
            </a:r>
            <a:endParaRPr lang="en-US" sz="2800" dirty="0" smtClean="0"/>
          </a:p>
        </p:txBody>
      </p:sp>
      <p:pic>
        <p:nvPicPr>
          <p:cNvPr id="10" name="图片 9" descr="C:\Users\llle\AppData\Local\Temp\msohtmlclip1\02\clip_image002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5434" b="18508"/>
          <a:stretch/>
        </p:blipFill>
        <p:spPr bwMode="auto">
          <a:xfrm>
            <a:off x="1115615" y="2420888"/>
            <a:ext cx="6239865" cy="21602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 descr="C:\Users\llle\AppData\Local\Temp\msohtmlclip1\02\clip_image003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6"/>
          <a:stretch/>
        </p:blipFill>
        <p:spPr bwMode="auto">
          <a:xfrm>
            <a:off x="1115616" y="4797152"/>
            <a:ext cx="6239865" cy="7200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83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内容占位符 2"/>
          <p:cNvSpPr>
            <a:spLocks noGrp="1"/>
          </p:cNvSpPr>
          <p:nvPr>
            <p:ph sz="quarter" idx="13"/>
          </p:nvPr>
        </p:nvSpPr>
        <p:spPr>
          <a:xfrm>
            <a:off x="250825" y="980430"/>
            <a:ext cx="7993583" cy="5688930"/>
          </a:xfrm>
        </p:spPr>
        <p:txBody>
          <a:bodyPr/>
          <a:lstStyle/>
          <a:p>
            <a:pPr lvl="0">
              <a:spcBef>
                <a:spcPts val="600"/>
              </a:spcBef>
              <a:spcAft>
                <a:spcPts val="1200"/>
              </a:spcAft>
            </a:pPr>
            <a:r>
              <a:rPr lang="zh-CN" altLang="zh-CN" sz="2000" b="1" dirty="0" smtClean="0"/>
              <a:t>权限</a:t>
            </a:r>
            <a:r>
              <a:rPr lang="zh-CN" altLang="zh-CN" sz="2000" b="1" dirty="0"/>
              <a:t>正常的地址突然无法访问</a:t>
            </a:r>
          </a:p>
          <a:p>
            <a:pPr>
              <a:spcAft>
                <a:spcPts val="600"/>
              </a:spcAft>
            </a:pPr>
            <a:r>
              <a:rPr lang="zh-CN" altLang="zh-CN" sz="2000" dirty="0" smtClean="0"/>
              <a:t>解决</a:t>
            </a:r>
            <a:r>
              <a:rPr lang="zh-CN" altLang="zh-CN" sz="2000" dirty="0"/>
              <a:t>方法</a:t>
            </a:r>
            <a:r>
              <a:rPr lang="zh-CN" altLang="zh-CN" sz="2000" dirty="0" smtClean="0"/>
              <a:t>：</a:t>
            </a:r>
            <a:endParaRPr lang="en-US" altLang="zh-CN" sz="2000" dirty="0" smtClean="0"/>
          </a:p>
          <a:p>
            <a:pPr marL="720000">
              <a:spcBef>
                <a:spcPts val="600"/>
              </a:spcBef>
              <a:spcAft>
                <a:spcPts val="600"/>
              </a:spcAft>
            </a:pPr>
            <a:r>
              <a:rPr lang="zh-CN" altLang="zh-CN" sz="2000" dirty="0" smtClean="0"/>
              <a:t>步骤</a:t>
            </a:r>
            <a:r>
              <a:rPr lang="en-US" altLang="zh-CN" sz="2000" dirty="0"/>
              <a:t>1. </a:t>
            </a:r>
            <a:r>
              <a:rPr lang="zh-CN" altLang="zh-CN" sz="2000" dirty="0" smtClean="0"/>
              <a:t>查看</a:t>
            </a:r>
            <a:r>
              <a:rPr lang="en-US" altLang="zh-CN" sz="2000" dirty="0" smtClean="0"/>
              <a:t>Eclipse</a:t>
            </a:r>
            <a:r>
              <a:rPr lang="zh-CN" altLang="zh-CN" sz="2000" dirty="0"/>
              <a:t>中使用的是什么</a:t>
            </a:r>
            <a:r>
              <a:rPr lang="en-US" altLang="zh-CN" sz="2000" dirty="0"/>
              <a:t>SVN </a:t>
            </a:r>
            <a:r>
              <a:rPr lang="zh-CN" altLang="zh-CN" sz="2000" dirty="0"/>
              <a:t>接口：</a:t>
            </a:r>
            <a:r>
              <a:rPr lang="en-US" altLang="zh-CN" sz="2000" dirty="0"/>
              <a:t>windows </a:t>
            </a:r>
            <a:r>
              <a:rPr lang="en-US" altLang="zh-CN" sz="2000" dirty="0" smtClean="0"/>
              <a:t>-preference -Team - SVN </a:t>
            </a:r>
            <a:r>
              <a:rPr lang="en-US" altLang="zh-CN" sz="2000" dirty="0"/>
              <a:t>#SVN Interface  </a:t>
            </a:r>
            <a:r>
              <a:rPr lang="zh-CN" altLang="zh-CN" sz="2000" dirty="0"/>
              <a:t>查看</a:t>
            </a:r>
            <a:r>
              <a:rPr lang="en-US" altLang="zh-CN" sz="2000" dirty="0"/>
              <a:t>client</a:t>
            </a:r>
            <a:r>
              <a:rPr lang="zh-CN" altLang="zh-CN" sz="2000" dirty="0"/>
              <a:t>；</a:t>
            </a:r>
          </a:p>
          <a:p>
            <a:pPr marL="720000">
              <a:spcBef>
                <a:spcPts val="600"/>
              </a:spcBef>
              <a:spcAft>
                <a:spcPts val="600"/>
              </a:spcAft>
            </a:pPr>
            <a:r>
              <a:rPr lang="zh-CN" altLang="zh-CN" sz="2000" dirty="0"/>
              <a:t>步骤</a:t>
            </a:r>
            <a:r>
              <a:rPr lang="en-US" altLang="zh-CN" sz="2000" dirty="0"/>
              <a:t>2. </a:t>
            </a:r>
            <a:r>
              <a:rPr lang="zh-CN" altLang="zh-CN" sz="2000" dirty="0"/>
              <a:t>如果是用的</a:t>
            </a:r>
            <a:r>
              <a:rPr lang="en-US" altLang="zh-CN" sz="2000" dirty="0" err="1"/>
              <a:t>JavaHL</a:t>
            </a:r>
            <a:r>
              <a:rPr lang="en-US" altLang="zh-CN" sz="2000" dirty="0"/>
              <a:t>, </a:t>
            </a:r>
            <a:r>
              <a:rPr lang="zh-CN" altLang="zh-CN" sz="2000" dirty="0"/>
              <a:t>找到以下目录并删除</a:t>
            </a:r>
            <a:r>
              <a:rPr lang="en-US" altLang="zh-CN" sz="2000" dirty="0" err="1"/>
              <a:t>auth</a:t>
            </a:r>
            <a:r>
              <a:rPr lang="zh-CN" altLang="zh-CN" sz="2000" dirty="0"/>
              <a:t>目录</a:t>
            </a:r>
            <a:r>
              <a:rPr lang="en-US" altLang="zh-CN" sz="2000" dirty="0"/>
              <a:t>.C:\Documents and Settings\[</a:t>
            </a:r>
            <a:r>
              <a:rPr lang="en-US" altLang="zh-CN" sz="2000" dirty="0" err="1"/>
              <a:t>YourUserName</a:t>
            </a:r>
            <a:r>
              <a:rPr lang="en-US" altLang="zh-CN" sz="2000" dirty="0"/>
              <a:t>]\Application Data\Subversion\</a:t>
            </a:r>
            <a:r>
              <a:rPr lang="zh-CN" altLang="zh-CN" sz="2000" dirty="0"/>
              <a:t>；</a:t>
            </a:r>
          </a:p>
          <a:p>
            <a:pPr marL="720000">
              <a:spcBef>
                <a:spcPts val="600"/>
              </a:spcBef>
              <a:spcAft>
                <a:spcPts val="600"/>
              </a:spcAft>
            </a:pPr>
            <a:r>
              <a:rPr lang="zh-CN" altLang="zh-CN" sz="2000" dirty="0"/>
              <a:t>步骤</a:t>
            </a:r>
            <a:r>
              <a:rPr lang="en-US" altLang="zh-CN" sz="2000" dirty="0"/>
              <a:t>3. </a:t>
            </a:r>
            <a:r>
              <a:rPr lang="zh-CN" altLang="zh-CN" sz="2000" dirty="0"/>
              <a:t>如果用的是</a:t>
            </a:r>
            <a:r>
              <a:rPr lang="en-US" altLang="zh-CN" sz="2000" dirty="0" err="1"/>
              <a:t>SVNKit</a:t>
            </a:r>
            <a:r>
              <a:rPr lang="en-US" altLang="zh-CN" sz="2000" dirty="0"/>
              <a:t>, </a:t>
            </a:r>
            <a:r>
              <a:rPr lang="zh-CN" altLang="zh-CN" sz="2000" dirty="0"/>
              <a:t>找到以下目录并删除</a:t>
            </a:r>
            <a:r>
              <a:rPr lang="en-US" altLang="zh-CN" sz="2000" dirty="0"/>
              <a:t>.</a:t>
            </a:r>
            <a:r>
              <a:rPr lang="en-US" altLang="zh-CN" sz="2000" dirty="0" err="1"/>
              <a:t>keyring</a:t>
            </a:r>
            <a:r>
              <a:rPr lang="zh-CN" altLang="zh-CN" sz="2000" dirty="0"/>
              <a:t>文件</a:t>
            </a:r>
            <a:r>
              <a:rPr lang="en-US" altLang="zh-CN" sz="2000" dirty="0"/>
              <a:t>.[eclipse]\configuration\</a:t>
            </a:r>
            <a:r>
              <a:rPr lang="en-US" altLang="zh-CN" sz="2000" dirty="0" err="1"/>
              <a:t>org.eclipse.core.runtime</a:t>
            </a:r>
            <a:r>
              <a:rPr lang="zh-CN" altLang="zh-CN" sz="2000" dirty="0"/>
              <a:t>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5F70F5D9-C3CA-42BB-9B16-22F3C8B9A8A4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05BD909-01FC-4726-8E36-B250A203FB5A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sz="2800" dirty="0" smtClean="0"/>
              <a:t>SVN</a:t>
            </a:r>
            <a:r>
              <a:rPr lang="zh-CN" altLang="en-US" sz="2800" dirty="0" smtClean="0"/>
              <a:t>插件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01900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sz="2800" smtClean="0"/>
              <a:t>其他问题</a:t>
            </a:r>
            <a:endParaRPr lang="en-US" sz="2800" smtClean="0"/>
          </a:p>
        </p:txBody>
      </p:sp>
      <p:sp>
        <p:nvSpPr>
          <p:cNvPr id="35843" name="内容占位符 2"/>
          <p:cNvSpPr>
            <a:spLocks noGrp="1"/>
          </p:cNvSpPr>
          <p:nvPr>
            <p:ph sz="quarter" idx="13"/>
          </p:nvPr>
        </p:nvSpPr>
        <p:spPr>
          <a:xfrm>
            <a:off x="323850" y="1196975"/>
            <a:ext cx="8208963" cy="5111750"/>
          </a:xfrm>
        </p:spPr>
        <p:txBody>
          <a:bodyPr/>
          <a:lstStyle/>
          <a:p>
            <a:pPr marL="0" indent="0" algn="ctr">
              <a:buFont typeface="Arial" charset="0"/>
              <a:buNone/>
              <a:defRPr/>
            </a:pPr>
            <a:r>
              <a:rPr lang="zh-CN" altLang="en-US" sz="2000" b="1" dirty="0" smtClean="0"/>
              <a:t>参见</a:t>
            </a:r>
            <a:r>
              <a:rPr lang="en-US" altLang="zh-CN" sz="2000" b="1" dirty="0" smtClean="0"/>
              <a:t>《</a:t>
            </a:r>
            <a:r>
              <a:rPr lang="zh-CN" altLang="en-US" sz="2000" b="1" dirty="0" smtClean="0"/>
              <a:t>工具使用问题及解答汇总</a:t>
            </a:r>
            <a:r>
              <a:rPr lang="en-US" altLang="zh-CN" sz="2000" b="1" dirty="0" smtClean="0"/>
              <a:t>》</a:t>
            </a:r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 marL="0" indent="0" algn="ctr">
              <a:buFont typeface="Arial" charset="0"/>
              <a:buNone/>
              <a:defRPr/>
            </a:pPr>
            <a:r>
              <a:rPr lang="en-US" altLang="zh-CN" sz="2800" b="1" dirty="0" smtClean="0"/>
              <a:t>OR</a:t>
            </a:r>
          </a:p>
          <a:p>
            <a:pPr marL="0" indent="0" algn="ctr">
              <a:buNone/>
              <a:defRPr/>
            </a:pPr>
            <a:r>
              <a:rPr lang="zh-CN" altLang="en-US" sz="2800" b="1" dirty="0">
                <a:solidFill>
                  <a:srgbClr val="FF0000"/>
                </a:solidFill>
              </a:rPr>
              <a:t>报错截图</a:t>
            </a:r>
            <a:r>
              <a:rPr lang="zh-CN" altLang="en-US" sz="2800" b="1" dirty="0"/>
              <a:t>发邮件给我们（</a:t>
            </a:r>
            <a:r>
              <a:rPr lang="en-US" altLang="zh-CN" sz="2800" b="1" dirty="0">
                <a:hlinkClick r:id="rId4"/>
              </a:rPr>
              <a:t>scm@iflytek.com</a:t>
            </a:r>
            <a:r>
              <a:rPr lang="zh-CN" altLang="en-US" sz="2800" b="1" dirty="0"/>
              <a:t>）</a:t>
            </a:r>
            <a:endParaRPr lang="en-US" altLang="zh-CN" sz="2800" b="1" dirty="0"/>
          </a:p>
          <a:p>
            <a:pPr marL="0" indent="0" algn="ctr">
              <a:buNone/>
              <a:defRPr/>
            </a:pPr>
            <a:r>
              <a:rPr lang="zh-CN" altLang="en-US" sz="2800" b="1" dirty="0"/>
              <a:t>或座机：</a:t>
            </a:r>
            <a:r>
              <a:rPr lang="en-US" altLang="zh-CN" sz="2800" b="1" dirty="0"/>
              <a:t>65309044</a:t>
            </a:r>
          </a:p>
          <a:p>
            <a:pPr marL="0" indent="0" algn="ctr">
              <a:buFont typeface="Arial" charset="0"/>
              <a:buNone/>
              <a:defRPr/>
            </a:pPr>
            <a:endParaRPr lang="en-US" altLang="zh-CN" sz="2800" b="1" dirty="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936F61D8-93AF-4744-8C2D-DB902A352FF4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6D1E38A-6272-48D5-9AC7-0179B5AED3E1}" type="slidenum">
              <a:rPr lang="zh-CN" altLang="en-US" smtClean="0"/>
              <a:pPr>
                <a:defRPr/>
              </a:pPr>
              <a:t>49</a:t>
            </a:fld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1406763"/>
              </p:ext>
            </p:extLst>
          </p:nvPr>
        </p:nvGraphicFramePr>
        <p:xfrm>
          <a:off x="3563888" y="2132856"/>
          <a:ext cx="1656184" cy="1500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9" name="文档" showAsIcon="1" r:id="rId6" imgW="914400" imgH="828720" progId="Word.Document.12">
                  <p:embed/>
                </p:oleObj>
              </mc:Choice>
              <mc:Fallback>
                <p:oleObj name="文档" showAsIcon="1" r:id="rId6" imgW="914400" imgH="8287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63888" y="2132856"/>
                        <a:ext cx="1656184" cy="15009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sz="2800" smtClean="0"/>
              <a:t>SVN</a:t>
            </a:r>
            <a:r>
              <a:rPr sz="2800" smtClean="0"/>
              <a:t>概述</a:t>
            </a:r>
            <a:endParaRPr lang="en-US" sz="280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4FCD474F-5748-4769-BC02-10D5E62708E9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591102A-2912-4FAC-85B2-0EDF69122D8A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  <p:grpSp>
        <p:nvGrpSpPr>
          <p:cNvPr id="35864" name="组合 35863"/>
          <p:cNvGrpSpPr/>
          <p:nvPr/>
        </p:nvGrpSpPr>
        <p:grpSpPr>
          <a:xfrm>
            <a:off x="2910382" y="930206"/>
            <a:ext cx="1445594" cy="2382244"/>
            <a:chOff x="3414438" y="1023700"/>
            <a:chExt cx="1445594" cy="2382244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4438" y="1412776"/>
              <a:ext cx="1445594" cy="1993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563888" y="1023700"/>
              <a:ext cx="1224136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600" b="1" dirty="0" smtClean="0">
                  <a:solidFill>
                    <a:srgbClr val="FF00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SVN</a:t>
              </a:r>
              <a:r>
                <a:rPr lang="zh-CN" altLang="en-US" sz="1600" b="1" dirty="0" smtClean="0">
                  <a:solidFill>
                    <a:srgbClr val="FF00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服务器</a:t>
              </a:r>
              <a:endParaRPr lang="zh-CN" altLang="en-US" sz="1600" b="1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cxnSp>
        <p:nvCxnSpPr>
          <p:cNvPr id="8" name="直接箭头连接符 7"/>
          <p:cNvCxnSpPr/>
          <p:nvPr/>
        </p:nvCxnSpPr>
        <p:spPr>
          <a:xfrm>
            <a:off x="3347864" y="3312450"/>
            <a:ext cx="0" cy="1062254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7" idx="2"/>
          </p:cNvCxnSpPr>
          <p:nvPr/>
        </p:nvCxnSpPr>
        <p:spPr>
          <a:xfrm flipH="1" flipV="1">
            <a:off x="3633179" y="3312450"/>
            <a:ext cx="2718" cy="1031168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971600" y="2975466"/>
            <a:ext cx="1872208" cy="1296144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1403648" y="3191490"/>
            <a:ext cx="1656184" cy="1152128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4139952" y="2975466"/>
            <a:ext cx="1368152" cy="1296144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 flipV="1">
            <a:off x="4355976" y="2759442"/>
            <a:ext cx="1512168" cy="144016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5861" name="组合 35860"/>
          <p:cNvGrpSpPr/>
          <p:nvPr/>
        </p:nvGrpSpPr>
        <p:grpSpPr>
          <a:xfrm>
            <a:off x="395536" y="4395244"/>
            <a:ext cx="1872208" cy="1747518"/>
            <a:chOff x="899592" y="4373135"/>
            <a:chExt cx="1872208" cy="1747518"/>
          </a:xfrm>
        </p:grpSpPr>
        <p:pic>
          <p:nvPicPr>
            <p:cNvPr id="11" name="Picture 2" descr="http://imgt5.bdstatic.com/it/u=2424656670,3316132563&amp;fm=90&amp;gp=0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4373135"/>
              <a:ext cx="1872208" cy="1407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1187624" y="5782099"/>
              <a:ext cx="1224136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 smtClean="0">
                  <a:solidFill>
                    <a:srgbClr val="FF00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用户</a:t>
              </a:r>
              <a:r>
                <a:rPr lang="en-US" altLang="zh-CN" sz="1600" b="1" dirty="0" smtClean="0">
                  <a:solidFill>
                    <a:srgbClr val="FF00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PC</a:t>
              </a:r>
              <a:r>
                <a:rPr lang="zh-CN" altLang="en-US" sz="1600" b="1" dirty="0" smtClean="0">
                  <a:solidFill>
                    <a:srgbClr val="FF00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机</a:t>
              </a:r>
              <a:endParaRPr lang="zh-CN" altLang="en-US" sz="1600" b="1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35862" name="组合 35861"/>
          <p:cNvGrpSpPr/>
          <p:nvPr/>
        </p:nvGrpSpPr>
        <p:grpSpPr>
          <a:xfrm>
            <a:off x="2843808" y="4395244"/>
            <a:ext cx="1872208" cy="1748574"/>
            <a:chOff x="3347864" y="4373135"/>
            <a:chExt cx="1872208" cy="1748574"/>
          </a:xfrm>
        </p:grpSpPr>
        <p:pic>
          <p:nvPicPr>
            <p:cNvPr id="35842" name="Picture 2" descr="http://imgt5.bdstatic.com/it/u=2424656670,3316132563&amp;fm=90&amp;gp=0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864" y="4373135"/>
              <a:ext cx="1872208" cy="1407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/>
            <p:cNvSpPr txBox="1"/>
            <p:nvPr/>
          </p:nvSpPr>
          <p:spPr>
            <a:xfrm>
              <a:off x="3635896" y="5783155"/>
              <a:ext cx="1224136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srgbClr val="FF00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用户</a:t>
              </a:r>
              <a:r>
                <a:rPr lang="en-US" altLang="zh-CN" sz="1600" b="1" dirty="0">
                  <a:solidFill>
                    <a:srgbClr val="FF00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PC</a:t>
              </a:r>
              <a:r>
                <a:rPr lang="zh-CN" altLang="en-US" sz="1600" b="1" dirty="0">
                  <a:solidFill>
                    <a:srgbClr val="FF00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机</a:t>
              </a:r>
            </a:p>
          </p:txBody>
        </p:sp>
      </p:grpSp>
      <p:grpSp>
        <p:nvGrpSpPr>
          <p:cNvPr id="35863" name="组合 35862"/>
          <p:cNvGrpSpPr/>
          <p:nvPr/>
        </p:nvGrpSpPr>
        <p:grpSpPr>
          <a:xfrm>
            <a:off x="5292080" y="4395243"/>
            <a:ext cx="1872208" cy="1748575"/>
            <a:chOff x="5796136" y="4373134"/>
            <a:chExt cx="1872208" cy="1748575"/>
          </a:xfrm>
        </p:grpSpPr>
        <p:pic>
          <p:nvPicPr>
            <p:cNvPr id="12" name="Picture 2" descr="http://imgt5.bdstatic.com/it/u=2424656670,3316132563&amp;fm=90&amp;gp=0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136" y="4373134"/>
              <a:ext cx="1872208" cy="1407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6156176" y="5783155"/>
              <a:ext cx="1224136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dirty="0">
                  <a:solidFill>
                    <a:srgbClr val="FF00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用户</a:t>
              </a:r>
              <a:r>
                <a:rPr lang="en-US" altLang="zh-CN" sz="1600" b="1" dirty="0">
                  <a:solidFill>
                    <a:srgbClr val="FF00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PC</a:t>
              </a:r>
              <a:r>
                <a:rPr lang="zh-CN" altLang="en-US" sz="1600" b="1" dirty="0">
                  <a:solidFill>
                    <a:srgbClr val="FF00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机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1127796" y="3203684"/>
            <a:ext cx="85191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6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检出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849786" y="3643522"/>
            <a:ext cx="85191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5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上传</a:t>
            </a:r>
            <a:endParaRPr lang="zh-CN" altLang="en-US" sz="2000" b="1" dirty="0">
              <a:solidFill>
                <a:schemeClr val="accent5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16824" y="5157192"/>
            <a:ext cx="1475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本地副本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0112" y="3501008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版本库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浏览器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11960" y="1844824"/>
            <a:ext cx="230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服务器文件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9" name="左右箭头 8"/>
          <p:cNvSpPr/>
          <p:nvPr/>
        </p:nvSpPr>
        <p:spPr>
          <a:xfrm rot="5400000">
            <a:off x="5430175" y="2705173"/>
            <a:ext cx="1226309" cy="369708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左右箭头 36"/>
          <p:cNvSpPr/>
          <p:nvPr/>
        </p:nvSpPr>
        <p:spPr>
          <a:xfrm rot="5400000">
            <a:off x="7086359" y="4381320"/>
            <a:ext cx="1226309" cy="369708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58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5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5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58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5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5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358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5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5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29" grpId="0"/>
      <p:bldP spid="31" grpId="0"/>
      <p:bldP spid="32" grpId="0"/>
      <p:bldP spid="9" grpId="0" animBg="1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lang="en-US" sz="2800" smtClean="0"/>
              <a:t>SVN</a:t>
            </a:r>
            <a:r>
              <a:rPr sz="2800" smtClean="0"/>
              <a:t>概述</a:t>
            </a:r>
            <a:endParaRPr lang="en-US" sz="280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4FCD474F-5748-4769-BC02-10D5E62708E9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591102A-2912-4FAC-85B2-0EDF69122D8A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54927" y="1007146"/>
            <a:ext cx="6393893" cy="4834407"/>
            <a:chOff x="107504" y="1196752"/>
            <a:chExt cx="6393893" cy="4834407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1196752"/>
              <a:ext cx="6393893" cy="4834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2491306" y="3352345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ea typeface="微软雅黑" pitchFamily="34" charset="-122"/>
                  <a:cs typeface="Arial" pitchFamily="34" charset="0"/>
                </a:rPr>
                <a:t>服务器文件</a:t>
              </a:r>
              <a:endPara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133925" y="980728"/>
            <a:ext cx="6246387" cy="4834407"/>
            <a:chOff x="250847" y="911132"/>
            <a:chExt cx="6246387" cy="4834407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847" y="911132"/>
              <a:ext cx="6246387" cy="4834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3059832" y="3124216"/>
              <a:ext cx="29523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ea typeface="微软雅黑" pitchFamily="34" charset="-122"/>
                  <a:cs typeface="Arial" pitchFamily="34" charset="0"/>
                </a:rPr>
                <a:t>浏览服务器文件</a:t>
              </a:r>
              <a:endPara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215249" y="970857"/>
            <a:ext cx="6749239" cy="4834407"/>
            <a:chOff x="2303369" y="1196752"/>
            <a:chExt cx="6749239" cy="4834407"/>
          </a:xfrm>
        </p:grpSpPr>
        <p:pic>
          <p:nvPicPr>
            <p:cNvPr id="26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3369" y="1196752"/>
              <a:ext cx="6749239" cy="4834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012160" y="3875565"/>
              <a:ext cx="1887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ea typeface="微软雅黑" pitchFamily="34" charset="-122"/>
                  <a:cs typeface="Arial" pitchFamily="34" charset="0"/>
                </a:rPr>
                <a:t>本地副本</a:t>
              </a:r>
              <a:endPara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1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3"/>
          <p:cNvSpPr>
            <a:spLocks noGrp="1"/>
          </p:cNvSpPr>
          <p:nvPr>
            <p:ph type="title"/>
          </p:nvPr>
        </p:nvSpPr>
        <p:spPr>
          <a:xfrm>
            <a:off x="1692275" y="2782888"/>
            <a:ext cx="5400675" cy="677862"/>
          </a:xfrm>
        </p:spPr>
        <p:txBody>
          <a:bodyPr/>
          <a:lstStyle/>
          <a:p>
            <a:r>
              <a:rPr smtClean="0"/>
              <a:t>为什么要用</a:t>
            </a:r>
            <a:r>
              <a:rPr lang="en-US" altLang="zh-CN" smtClean="0"/>
              <a:t>SVN</a:t>
            </a:r>
            <a:r>
              <a:rPr smtClean="0"/>
              <a:t>？</a:t>
            </a:r>
            <a:endParaRPr lang="en-US" altLang="zh-CN" smtClean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2555875" y="3430588"/>
            <a:ext cx="3455988" cy="334962"/>
          </a:xfrm>
        </p:spPr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51ACCFB1-C007-45A2-BF6A-92E68E1F77C2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6DB5A5D2-A247-417B-8833-A5AA3451179C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sz="2800" dirty="0" smtClean="0"/>
              <a:t>从前，有个</a:t>
            </a:r>
            <a:r>
              <a:rPr lang="zh-CN" altLang="en-US" sz="2800" dirty="0"/>
              <a:t>程序员</a:t>
            </a:r>
            <a:r>
              <a:rPr lang="en-US" altLang="zh-CN" sz="2800" dirty="0" smtClean="0"/>
              <a:t>…</a:t>
            </a:r>
            <a:endParaRPr sz="2800" dirty="0" smtClean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428875" y="2786063"/>
            <a:ext cx="148309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3200" dirty="0"/>
              <a:t>Coding</a:t>
            </a:r>
            <a:endParaRPr lang="zh-CN" altLang="en-US" sz="3200" dirty="0">
              <a:latin typeface="+mn-ea"/>
              <a:ea typeface="+mn-ea"/>
            </a:endParaRPr>
          </a:p>
        </p:txBody>
      </p:sp>
      <p:pic>
        <p:nvPicPr>
          <p:cNvPr id="23566" name="Picture 14" descr="C:\DOCUME~1\xl\LOCALS~1\Temp\RIV8JO142}YNMH52GK]S36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1571625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221" name="直接连接符 22"/>
          <p:cNvCxnSpPr>
            <a:cxnSpLocks noChangeShapeType="1"/>
          </p:cNvCxnSpPr>
          <p:nvPr/>
        </p:nvCxnSpPr>
        <p:spPr bwMode="auto">
          <a:xfrm>
            <a:off x="785813" y="3713163"/>
            <a:ext cx="7643812" cy="1587"/>
          </a:xfrm>
          <a:prstGeom prst="line">
            <a:avLst/>
          </a:prstGeom>
          <a:noFill/>
          <a:ln w="2222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2" name="直接连接符 24"/>
          <p:cNvCxnSpPr>
            <a:cxnSpLocks noChangeShapeType="1"/>
            <a:stCxn id="9218" idx="2"/>
          </p:cNvCxnSpPr>
          <p:nvPr/>
        </p:nvCxnSpPr>
        <p:spPr bwMode="auto">
          <a:xfrm rot="5400000">
            <a:off x="2244726" y="3744912"/>
            <a:ext cx="4654550" cy="3175"/>
          </a:xfrm>
          <a:prstGeom prst="line">
            <a:avLst/>
          </a:prstGeom>
          <a:noFill/>
          <a:ln w="2222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6429375" y="2786063"/>
            <a:ext cx="148309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3200" dirty="0"/>
              <a:t>Coding</a:t>
            </a:r>
            <a:endParaRPr lang="en-US" altLang="zh-CN" sz="3200" dirty="0">
              <a:latin typeface="+mn-ea"/>
              <a:ea typeface="+mn-ea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1357313" y="4357688"/>
            <a:ext cx="2500312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 dirty="0">
                <a:latin typeface="+mn-ea"/>
                <a:ea typeface="+mn-ea"/>
              </a:rPr>
              <a:t>有一天</a:t>
            </a:r>
            <a:endParaRPr lang="en-US" altLang="zh-CN" sz="3200" dirty="0">
              <a:latin typeface="+mn-ea"/>
              <a:ea typeface="+mn-ea"/>
            </a:endParaRPr>
          </a:p>
          <a:p>
            <a:pPr eaLnBrk="1" hangingPunct="1"/>
            <a:r>
              <a:rPr lang="zh-CN" altLang="en-US" sz="3200" dirty="0">
                <a:latin typeface="+mn-ea"/>
                <a:ea typeface="+mn-ea"/>
              </a:rPr>
              <a:t>硬盘坏了</a:t>
            </a:r>
            <a:r>
              <a:rPr lang="en-US" altLang="zh-CN" sz="3200" dirty="0">
                <a:latin typeface="+mn-ea"/>
                <a:ea typeface="+mn-ea"/>
              </a:rPr>
              <a:t>…</a:t>
            </a:r>
            <a:endParaRPr lang="zh-CN" altLang="en-US" sz="3200" dirty="0">
              <a:latin typeface="+mn-ea"/>
              <a:ea typeface="+mn-ea"/>
            </a:endParaRPr>
          </a:p>
        </p:txBody>
      </p:sp>
      <p:pic>
        <p:nvPicPr>
          <p:cNvPr id="23574" name="Picture 22" descr="http://t0.gstatic.com/images?q=tbn:ANd9GcTSDkFEexQZWI19vMo8WPQfrV5wbB9nqtafmA3mE995DTcgVzAtE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7" y="3929063"/>
            <a:ext cx="2279154" cy="2279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Picture 2" descr="http://hiphotos.baidu.com/zhidao/pic/item/bf096b630a703f070c33fad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571625"/>
            <a:ext cx="11525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8D64B157-5AF7-49FB-BBCD-BCA8147CEC3F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9105E84-7CF6-4ECB-B39D-45EF6664B4E1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xfrm>
            <a:off x="684213" y="88900"/>
            <a:ext cx="5975350" cy="503238"/>
          </a:xfrm>
        </p:spPr>
        <p:txBody>
          <a:bodyPr/>
          <a:lstStyle/>
          <a:p>
            <a:r>
              <a:rPr sz="2800" dirty="0" smtClean="0"/>
              <a:t>从前，有个</a:t>
            </a:r>
            <a:r>
              <a:rPr lang="zh-CN" altLang="en-US" sz="2800" dirty="0"/>
              <a:t>程序员</a:t>
            </a:r>
            <a:r>
              <a:rPr lang="en-US" altLang="zh-CN" sz="2800" dirty="0" smtClean="0"/>
              <a:t>…</a:t>
            </a:r>
            <a:endParaRPr sz="2800" dirty="0" smtClean="0"/>
          </a:p>
        </p:txBody>
      </p:sp>
      <p:cxnSp>
        <p:nvCxnSpPr>
          <p:cNvPr id="11267" name="直接连接符 22"/>
          <p:cNvCxnSpPr>
            <a:cxnSpLocks noChangeShapeType="1"/>
          </p:cNvCxnSpPr>
          <p:nvPr/>
        </p:nvCxnSpPr>
        <p:spPr bwMode="auto">
          <a:xfrm>
            <a:off x="785813" y="3713163"/>
            <a:ext cx="7643812" cy="1587"/>
          </a:xfrm>
          <a:prstGeom prst="line">
            <a:avLst/>
          </a:prstGeom>
          <a:noFill/>
          <a:ln w="2222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68" name="直接连接符 24"/>
          <p:cNvCxnSpPr>
            <a:cxnSpLocks noChangeShapeType="1"/>
            <a:stCxn id="11266" idx="2"/>
          </p:cNvCxnSpPr>
          <p:nvPr/>
        </p:nvCxnSpPr>
        <p:spPr bwMode="auto">
          <a:xfrm rot="5400000">
            <a:off x="2244726" y="3744912"/>
            <a:ext cx="4654550" cy="3175"/>
          </a:xfrm>
          <a:prstGeom prst="line">
            <a:avLst/>
          </a:prstGeom>
          <a:noFill/>
          <a:ln w="2222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000125" y="2000250"/>
            <a:ext cx="317301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 dirty="0">
                <a:latin typeface="+mn-ea"/>
                <a:ea typeface="+mn-ea"/>
              </a:rPr>
              <a:t>啥</a:t>
            </a:r>
            <a:r>
              <a:rPr lang="zh-CN" altLang="en-US" sz="3200" dirty="0" smtClean="0">
                <a:latin typeface="+mn-ea"/>
                <a:ea typeface="+mn-ea"/>
              </a:rPr>
              <a:t>？要改半年前的版本的</a:t>
            </a:r>
            <a:r>
              <a:rPr lang="en-US" altLang="zh-CN" sz="3200" dirty="0" smtClean="0">
                <a:latin typeface="+mn-ea"/>
                <a:ea typeface="+mn-ea"/>
              </a:rPr>
              <a:t>bug</a:t>
            </a:r>
            <a:r>
              <a:rPr lang="zh-CN" altLang="en-US" sz="3200" dirty="0" smtClean="0">
                <a:latin typeface="+mn-ea"/>
                <a:ea typeface="+mn-ea"/>
              </a:rPr>
              <a:t>？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65340" y="1988840"/>
            <a:ext cx="325107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 dirty="0" smtClean="0">
                <a:latin typeface="+mn-ea"/>
                <a:ea typeface="+mn-ea"/>
              </a:rPr>
              <a:t>鬼知道源代码放哪里去了？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115616" y="4293096"/>
            <a:ext cx="30575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 dirty="0" smtClean="0">
                <a:latin typeface="+mn-ea"/>
                <a:ea typeface="+mn-ea"/>
              </a:rPr>
              <a:t>源代码早就</a:t>
            </a:r>
            <a:r>
              <a:rPr lang="zh-CN" altLang="en-US" sz="3200" dirty="0">
                <a:latin typeface="+mn-ea"/>
                <a:ea typeface="+mn-ea"/>
              </a:rPr>
              <a:t>改的面目全非了，肿么办？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7F11A961-E9A5-4772-A12E-8A88E1955100}" type="datetime1">
              <a:rPr lang="zh-CN" altLang="en-US"/>
              <a:pPr>
                <a:defRPr/>
              </a:pPr>
              <a:t>2017/7/26</a:t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6275B79-9779-453C-B459-E7EDCC6457F9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  <p:pic>
        <p:nvPicPr>
          <p:cNvPr id="11276" name="Picture 12" descr="http://t3.baidu.com/it/u=758696301,907632269&amp;fm=21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238" y="3933825"/>
            <a:ext cx="201612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模板从 www.mysoeasy.com 下载">
  <a:themeElements>
    <a:clrScheme name="office资源宝库-www.mySoEasy.com">
      <a:dk1>
        <a:srgbClr val="262626"/>
      </a:dk1>
      <a:lt1>
        <a:srgbClr val="FFFFFF"/>
      </a:lt1>
      <a:dk2>
        <a:srgbClr val="8B8B8B"/>
      </a:dk2>
      <a:lt2>
        <a:srgbClr val="FFFFFF"/>
      </a:lt2>
      <a:accent1>
        <a:srgbClr val="00ADEE"/>
      </a:accent1>
      <a:accent2>
        <a:srgbClr val="00ADEE"/>
      </a:accent2>
      <a:accent3>
        <a:srgbClr val="FFC000"/>
      </a:accent3>
      <a:accent4>
        <a:srgbClr val="EB008B"/>
      </a:accent4>
      <a:accent5>
        <a:srgbClr val="00ADEF"/>
      </a:accent5>
      <a:accent6>
        <a:srgbClr val="9BBB59"/>
      </a:accent6>
      <a:hlink>
        <a:srgbClr val="76923C"/>
      </a:hlink>
      <a:folHlink>
        <a:srgbClr val="A7A711"/>
      </a:folHlink>
    </a:clrScheme>
    <a:fontScheme name="OFFICE资源宝库-www.mysoeasy.com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2B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0070C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just">
          <a:defRPr sz="1600" dirty="0">
            <a:solidFill>
              <a:schemeClr val="tx1">
                <a:lumMod val="90000"/>
                <a:lumOff val="10000"/>
              </a:schemeClr>
            </a:solidFill>
            <a:latin typeface="Arial" pitchFamily="34" charset="0"/>
            <a:ea typeface="微软雅黑" pitchFamily="34" charset="-122"/>
            <a:cs typeface="Arial" pitchFamily="34" charset="0"/>
          </a:defRPr>
        </a:defPPr>
      </a:lstStyle>
    </a:txDef>
  </a:objectDefaults>
  <a:extraClrSchemeLst>
    <a:extraClrScheme>
      <a:clrScheme name="模板从 www.mysoeasy.com 下载 1">
        <a:dk1>
          <a:srgbClr val="8064A2"/>
        </a:dk1>
        <a:lt1>
          <a:srgbClr val="9BBB59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CBDAB5"/>
        </a:accent3>
        <a:accent4>
          <a:srgbClr val="6C548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4008</TotalTime>
  <Words>2418</Words>
  <Application>Microsoft Office PowerPoint</Application>
  <PresentationFormat>全屏显示(4:3)</PresentationFormat>
  <Paragraphs>453</Paragraphs>
  <Slides>49</Slides>
  <Notes>34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59" baseType="lpstr">
      <vt:lpstr>方正姚体</vt:lpstr>
      <vt:lpstr>华文隶书</vt:lpstr>
      <vt:lpstr>宋体</vt:lpstr>
      <vt:lpstr>微软雅黑</vt:lpstr>
      <vt:lpstr>Arial</vt:lpstr>
      <vt:lpstr>Calibri</vt:lpstr>
      <vt:lpstr>Wingdings</vt:lpstr>
      <vt:lpstr>模板从 www.mysoeasy.com 下载</vt:lpstr>
      <vt:lpstr>文档</vt:lpstr>
      <vt:lpstr>Visio</vt:lpstr>
      <vt:lpstr>SVN基础</vt:lpstr>
      <vt:lpstr>主要内容</vt:lpstr>
      <vt:lpstr>什么是SVN？</vt:lpstr>
      <vt:lpstr>SVN概述</vt:lpstr>
      <vt:lpstr>SVN概述</vt:lpstr>
      <vt:lpstr>SVN概述</vt:lpstr>
      <vt:lpstr>为什么要用SVN？</vt:lpstr>
      <vt:lpstr>从前，有个程序员…</vt:lpstr>
      <vt:lpstr>从前，有个程序员…</vt:lpstr>
      <vt:lpstr>从前，有群程序员…</vt:lpstr>
      <vt:lpstr>从前，有群程序员…</vt:lpstr>
      <vt:lpstr>为什么要用SVN？</vt:lpstr>
      <vt:lpstr>怎么用SVN？</vt:lpstr>
      <vt:lpstr>TortoiseSVN使用基础</vt:lpstr>
      <vt:lpstr>TortoiseSVN使用基础</vt:lpstr>
      <vt:lpstr>TortoiseSVN使用基础</vt:lpstr>
      <vt:lpstr>TortoiseSVN使用基础</vt:lpstr>
      <vt:lpstr>TortoiseSVN使用基础</vt:lpstr>
      <vt:lpstr>TortoiseSVN使用基础</vt:lpstr>
      <vt:lpstr>TortoiseSVN使用基础</vt:lpstr>
      <vt:lpstr>TortoiseSVN使用基础</vt:lpstr>
      <vt:lpstr>TortoiseSVN使用基础</vt:lpstr>
      <vt:lpstr>TortoiseSVN使用基础</vt:lpstr>
      <vt:lpstr>TortoiseSVN使用基础</vt:lpstr>
      <vt:lpstr>TortoiseSVN使用基础</vt:lpstr>
      <vt:lpstr>TortoiseSVN使用基础</vt:lpstr>
      <vt:lpstr>TortoiseSVN使用基础</vt:lpstr>
      <vt:lpstr>TortoiseSVN使用规范</vt:lpstr>
      <vt:lpstr>TortoiseSVN使用规范</vt:lpstr>
      <vt:lpstr>TortoiseSVN使用规范</vt:lpstr>
      <vt:lpstr>TortoiseSVN使用规范</vt:lpstr>
      <vt:lpstr>TortoiseSVN使用规范</vt:lpstr>
      <vt:lpstr>TortoiseSVN使用规范</vt:lpstr>
      <vt:lpstr>遇到问题怎么办？</vt:lpstr>
      <vt:lpstr>SVN安装问题</vt:lpstr>
      <vt:lpstr>权限</vt:lpstr>
      <vt:lpstr>权限</vt:lpstr>
      <vt:lpstr>冲突</vt:lpstr>
      <vt:lpstr>冲突</vt:lpstr>
      <vt:lpstr>冲突</vt:lpstr>
      <vt:lpstr>冲突</vt:lpstr>
      <vt:lpstr>锁定</vt:lpstr>
      <vt:lpstr>锁定</vt:lpstr>
      <vt:lpstr>锁定</vt:lpstr>
      <vt:lpstr>SVN插件</vt:lpstr>
      <vt:lpstr>SVN插件</vt:lpstr>
      <vt:lpstr>SVN插件</vt:lpstr>
      <vt:lpstr>SVN插件</vt:lpstr>
      <vt:lpstr>其他问题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chen.zhb;ivywang</dc:creator>
  <cp:lastModifiedBy>陶娟</cp:lastModifiedBy>
  <cp:revision>389</cp:revision>
  <dcterms:created xsi:type="dcterms:W3CDTF">2012-09-05T06:51:19Z</dcterms:created>
  <dcterms:modified xsi:type="dcterms:W3CDTF">2017-07-26T03:15:23Z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模板ID">
    <vt:lpwstr>A30220130428A02</vt:lpwstr>
  </property>
  <property fmtid="{D5CDD505-2E9C-101B-9397-08002B2CF9AE}" pid="3" name="标题">
    <vt:lpwstr>小方格排列</vt:lpwstr>
  </property>
  <property fmtid="{D5CDD505-2E9C-101B-9397-08002B2CF9AE}" pid="4" name="使用说明">
    <vt:lpwstr>PPT背景模板是PPT文档的格式、布局、图形效果整套美化方案，应用后不会改变PPT演示文稿本身的内容，仅仅使内容格式发生变化。点击【套用到文档】按钮即可套用该模板。</vt:lpwstr>
  </property>
  <property fmtid="{D5CDD505-2E9C-101B-9397-08002B2CF9AE}" pid="5" name="适用软件">
    <vt:lpwstr>PowerPoint 2007及以上版本</vt:lpwstr>
  </property>
  <property fmtid="{D5CDD505-2E9C-101B-9397-08002B2CF9AE}" pid="6" name="使用软件">
    <vt:lpwstr>ppt</vt:lpwstr>
  </property>
  <property fmtid="{D5CDD505-2E9C-101B-9397-08002B2CF9AE}" pid="7" name="相关案例">
    <vt:lpwstr>854</vt:lpwstr>
  </property>
  <property fmtid="{D5CDD505-2E9C-101B-9397-08002B2CF9AE}" pid="8" name="关键字">
    <vt:lpwstr>PPT背景模板 EN PPT 格式 小方格 方格 方块 几何 图形 图案 渐变 抽象 科技 技术 蓝 蓝色 排列 背景 清新 时尚 V2</vt:lpwstr>
  </property>
  <property fmtid="{D5CDD505-2E9C-101B-9397-08002B2CF9AE}" pid="9" name="模板缩略图">
    <vt:lpwstr>A30220130428A02.png</vt:lpwstr>
  </property>
  <property fmtid="{D5CDD505-2E9C-101B-9397-08002B2CF9AE}" pid="10" name="显示VIP等级">
    <vt:lpwstr>2</vt:lpwstr>
  </property>
  <property fmtid="{D5CDD505-2E9C-101B-9397-08002B2CF9AE}" pid="11" name="附件ID">
    <vt:lpwstr>A30220130428A0201</vt:lpwstr>
  </property>
  <property fmtid="{D5CDD505-2E9C-101B-9397-08002B2CF9AE}" pid="12" name="缩略图标题">
    <vt:lpwstr>小方格排列</vt:lpwstr>
  </property>
  <property fmtid="{D5CDD505-2E9C-101B-9397-08002B2CF9AE}" pid="13" name="附件路径">
    <vt:lpwstr>A30220130428A0201.pptx</vt:lpwstr>
  </property>
  <property fmtid="{D5CDD505-2E9C-101B-9397-08002B2CF9AE}" pid="14" name="附件缩略图">
    <vt:lpwstr>A30220130428A0201.png</vt:lpwstr>
  </property>
  <property fmtid="{D5CDD505-2E9C-101B-9397-08002B2CF9AE}" pid="15" name="VIP等级">
    <vt:lpwstr>2</vt:lpwstr>
  </property>
  <property fmtid="{D5CDD505-2E9C-101B-9397-08002B2CF9AE}" pid="16" name="是否可购买">
    <vt:lpwstr>1</vt:lpwstr>
  </property>
  <property fmtid="{D5CDD505-2E9C-101B-9397-08002B2CF9AE}" pid="17" name="价格">
    <vt:lpwstr>20</vt:lpwstr>
  </property>
  <property fmtid="{D5CDD505-2E9C-101B-9397-08002B2CF9AE}" pid="18" name="操作代码">
    <vt:lpwstr>2</vt:lpwstr>
  </property>
</Properties>
</file>